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380" r:id="rId3"/>
    <p:sldId id="381" r:id="rId4"/>
    <p:sldId id="371" r:id="rId5"/>
    <p:sldId id="345" r:id="rId6"/>
    <p:sldId id="344" r:id="rId7"/>
    <p:sldId id="346" r:id="rId8"/>
    <p:sldId id="350" r:id="rId9"/>
    <p:sldId id="347" r:id="rId10"/>
    <p:sldId id="348" r:id="rId11"/>
    <p:sldId id="351" r:id="rId12"/>
    <p:sldId id="365" r:id="rId13"/>
    <p:sldId id="366" r:id="rId14"/>
    <p:sldId id="354" r:id="rId15"/>
    <p:sldId id="367" r:id="rId16"/>
    <p:sldId id="368" r:id="rId17"/>
    <p:sldId id="369" r:id="rId18"/>
    <p:sldId id="355" r:id="rId19"/>
    <p:sldId id="357" r:id="rId20"/>
    <p:sldId id="359" r:id="rId21"/>
    <p:sldId id="361" r:id="rId22"/>
    <p:sldId id="362" r:id="rId23"/>
    <p:sldId id="363" r:id="rId24"/>
    <p:sldId id="364" r:id="rId25"/>
    <p:sldId id="370" r:id="rId26"/>
    <p:sldId id="374" r:id="rId27"/>
    <p:sldId id="375" r:id="rId28"/>
    <p:sldId id="376" r:id="rId29"/>
    <p:sldId id="377" r:id="rId30"/>
    <p:sldId id="379" r:id="rId31"/>
    <p:sldId id="378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4472C4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83463" autoAdjust="0"/>
  </p:normalViewPr>
  <p:slideViewPr>
    <p:cSldViewPr snapToGrid="0">
      <p:cViewPr varScale="1">
        <p:scale>
          <a:sx n="132" d="100"/>
          <a:sy n="132" d="100"/>
        </p:scale>
        <p:origin x="1212" y="13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B087-FDDD-453E-971E-C4092F9D890E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177F1-E350-4FE2-8116-3205216C48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146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한국항공대학교 </a:t>
            </a:r>
            <a:r>
              <a:rPr lang="ko-KR" altLang="en-US" dirty="0" err="1"/>
              <a:t>항슬라</a:t>
            </a:r>
            <a:r>
              <a:rPr lang="ko-KR" altLang="en-US" dirty="0"/>
              <a:t> 팀입니다</a:t>
            </a:r>
            <a:r>
              <a:rPr lang="en-US" altLang="ko-KR" dirty="0"/>
              <a:t>. </a:t>
            </a:r>
            <a:r>
              <a:rPr lang="ko-KR" altLang="en-US" dirty="0"/>
              <a:t>연구계획서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0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Localization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mapping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GNSS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기반으로 수행을 할 것이고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IMU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센서를 이용하여 추측 항법 또한 적용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 때에 생길 수 있는 오차와 부정확성은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3D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라이다 기반으로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K-city </a:t>
            </a:r>
            <a:r>
              <a:rPr lang="ko-KR" altLang="ko-KR" sz="12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고정밀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지도와 매핑하며 주행하면서 정확한 위치정보와 자세정보를 획득 할 수 있을 것으로 생각이 됩니다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234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본 대회에는 이번 슬라이드와 같이 다양한 미션에 대해서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task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부과하였습니다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각 경우에 대해서 살펴 보겠습니다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08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사거리 교차로 직진 주행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표지판인식으로 사거리 교차로 직진 미션임을 인지합니다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카메라로 신호등을 인식하고 인식된 부분을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ROI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ROI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OTSU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이진화하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알고리즘을 통해 신호등 색 정보를 획득합니다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노란색이면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BEV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내에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매핑된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전방의 정지 차선으로부터 거리를 계산하여 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3m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앞에서 정지합니다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초록색을 인지하면 출발하는데 이 때 직진 미션이므로 좌회전 차선 검출 정보를 무시하고 직진방향으로 경로를 생성하여 이동하게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 직진 차선이 검출되면 정상모드로 동작합니다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82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사거리 교차로 좌회전 주행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앞의 경우와 마찬가지로 표지판인식을 수행한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BEV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상에서 차선변경이 가능한 상황인지 인지하여 만약 다른 차선에 있었다면 차선변경을 하여 좌회전 차선으로 이동합니다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신호등 색을 인식 후 적색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노란색이면 정지하고 녹색이면 출발합니다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좌회전 차선을 검출한 후 차선과 미리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정해놓은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오프셋을 주면서 이동한 후 다시 정상 주행합니다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사거리의 많은 라인들에 의해 차선 검출이 잘 되지 않을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GPS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이용한 경로주행도 고려하고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613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사거리 교차로 우회전 주행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표지판인식으로 미션을 인지하고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보행자나 차량에 주의하면서 차량을 맨 우측 차선으로 이동한 후 신호등 색을 인식합니다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화면에서 빨간 점으로 표시한 지점을 기준으로 적당한 반경의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원운동으로 경로를 생성할 예정입니다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때 헤딩 정보를 활용하며 헤딩 각도가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90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변했을 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정상주행합니다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앞에서와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마찬가지로 방법이 잘 적용되지 않는다면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GPS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이용한 경로주행도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고려중입니다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195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비신호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교차로 좌회전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카메라로 미션을 인지하고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주변을 인지한 후 차량을 좌측 차선으로 이동합니다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주시하면서 일정 반경 내에 주변 물체가 없을 때 좌회전 차선을 검출하여 일정한 오프셋을 주며 선을 따라 이동합니다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6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비신호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교차로 우회전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앞의 경우와 유사하게 표지판 인식을 수행한 후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주변물체를 검출하면서 차량을 우측 차선으로 이동한 후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화면 상의 빨간 점을 기준으로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원운동하는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경로를 생성합니다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헤딩각이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90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회전했을 때 다시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정상주행합니다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28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유턴과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커브곡선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표지판 인식을 바탕으로 유턴 미션임을 인지하고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반대편 차선의 차량을 인지합니다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맵상에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매핑된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흰색점선을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인식하여 차량과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흰색점선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중앙지점을 지나도록 경로를 생성한 후 헤딩 각도가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180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회전할 때까지 유턴한 후 다시 차선을 검출해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정상주행합니다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커브 곡선 미션의 경우 우선 서행하며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3D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라이다가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라바콘을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인식하지 못할 경우를 대비해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2D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라이다로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라바콘의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윤곽을 일부 검출해가며 이동합니다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때 감지된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라바콘의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윤곽들을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보간해서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곡선으로 만들고 두 곡선의 중앙선을 생성해 정확하게 경로를 따라가는 것이 목표입니다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54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정적장애물 회피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미션을 인지하면 서행하며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3D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라이다의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레이블에 없는 장애물의 경우 장애물로 인지하지 않으므로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2D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라이다를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바탕으로 장애물의 외곽을 검출하여 이를 피하는 경로를 생성합니다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03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돌발 장애물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앞의 경우와 마찬가지로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2D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라이다를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이용하여 장애물을 탐지합니다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장애물이라고 판단되는 객체가 일정거리 안으로 들어오게 된다면 일정 시간 정차합니다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통해 다른 차선의 물체를 검출한 후 다른 차선으로 경로를 생성하여 주행합니다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217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팀은 기계공학과</a:t>
            </a:r>
            <a:r>
              <a:rPr lang="en-US" altLang="ko-KR" dirty="0"/>
              <a:t>, </a:t>
            </a:r>
            <a:r>
              <a:rPr lang="ko-KR" altLang="en-US" dirty="0"/>
              <a:t>소프트웨어학과</a:t>
            </a:r>
            <a:r>
              <a:rPr lang="en-US" altLang="ko-KR" dirty="0"/>
              <a:t>, </a:t>
            </a:r>
            <a:r>
              <a:rPr lang="ko-KR" altLang="en-US" dirty="0"/>
              <a:t>전자공학과</a:t>
            </a:r>
            <a:r>
              <a:rPr lang="en-US" altLang="ko-KR" dirty="0"/>
              <a:t>, </a:t>
            </a:r>
            <a:r>
              <a:rPr lang="ko-KR" altLang="en-US" dirty="0"/>
              <a:t>스마트 </a:t>
            </a:r>
            <a:r>
              <a:rPr lang="ko-KR" altLang="en-US" dirty="0" err="1"/>
              <a:t>드론공학과의</a:t>
            </a:r>
            <a:r>
              <a:rPr lang="ko-KR" altLang="en-US" dirty="0"/>
              <a:t> 총 </a:t>
            </a:r>
            <a:r>
              <a:rPr lang="en-US" altLang="ko-KR" dirty="0"/>
              <a:t>4</a:t>
            </a:r>
            <a:r>
              <a:rPr lang="ko-KR" altLang="en-US" dirty="0"/>
              <a:t>개 학과로 구성되어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자율주행차는 기계</a:t>
            </a:r>
            <a:r>
              <a:rPr lang="en-US" altLang="ko-KR" dirty="0"/>
              <a:t>/</a:t>
            </a:r>
            <a:r>
              <a:rPr lang="ko-KR" altLang="en-US" dirty="0"/>
              <a:t>전자</a:t>
            </a:r>
            <a:r>
              <a:rPr lang="en-US" altLang="ko-KR" dirty="0"/>
              <a:t>/</a:t>
            </a:r>
            <a:r>
              <a:rPr lang="ko-KR" altLang="en-US" dirty="0"/>
              <a:t>통신</a:t>
            </a:r>
            <a:r>
              <a:rPr lang="en-US" altLang="ko-KR" dirty="0"/>
              <a:t>/</a:t>
            </a:r>
            <a:r>
              <a:rPr lang="ko-KR" altLang="en-US" dirty="0"/>
              <a:t>소프트웨어 등 다양한 학문이 융합된 분야이므로 다양한 분야의 인력이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다양한 학과로 구성된 본 팀은 자율주행차를 개발하는데 있어 유리하다는 장점을 갖습니다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59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횡단보도 인식 및 정지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횡단보도 표지판을 인식하여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BEV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상의 정지선을 기준으로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앞에 정지합니다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후에 주변물체가 없으면 재출발합니다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696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스쿨존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스쿨존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미션을 인지하면 서행하면서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맵으로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주변상황을 인지하며 보행자를 검출하게 되면 정지하고 그렇지 않으면 서서히 이동합니다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26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과속방지턱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표지판을 인식하면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BEV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상에서 매칭된 과속방지턱을 인지하면 서행하며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맵상에서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과속방지턱을 지나거나 자동차의 피치 각이 급변했다가 다시 원상 복귀하면 과속방지턱을 지났다고 인식해 다시 정상 주행합니다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38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Parking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표지판을 인식하고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BEV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 상에서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비어있는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주차공간을 찾아냅니다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비어있는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주차공간에 장애인 전용 표지판이 있다면 다음 칸으로 이동합니다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주차공간이 얼마나 기울어져 있던 자동차의 헤딩과 주차 앞선 라인의 각도를 계산한 후 맞춰주고 앞선 라인의 중앙점으로부터 일정 거리의 오프셋을 주어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주차시킵니다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 이내로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정차시킨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후 재출발을 할 경우 후방 카메라가 주차 라인으로 부터 떨어진 거리를 계산하여 그만큼 뒤로 간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GPS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이용하여 전역 경로로 다시 이동하게 설정합니다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32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버스 전용차로 준수 알고리즘입니다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버스 전용차로 표지판을 인식한 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BEV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맵을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이용하여 차선 변경이 가능한지 여부를 판단합니다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en-US" altLang="ko-KR" sz="1800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때 버스 전용차로의 수직 라인을 판단하여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버스전용차로를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검출합니다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버스전용차로와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일정 거리 안에 들어올 때 차선을 변경합니다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817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배달 미션입니다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배달지역에서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부여받은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번호를 인식하고 저장합니다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지역 표지판을 인식한 후 배달 라인이 존재 시 라인을 검출하여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초간 정차한 후 다시 주행을 계속합니다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381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자율주행 차량을 제어하기 위해서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기반으로 센서와 차량을 제어할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각종 라이브러리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디버깅 및 시각화 도구를 제공하여 편의성이 좋으며 다양한 언어를 지원하기 때문에 접근성 또한 우수합니다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각 노드 별로 제어 및 명령이 가능하여 팀원과 협력 및 개발에 유리할 것 같아서 채택하였습니다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668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ROS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모델에는 이번 슬라이드와 같이 위장 및 부정확한 곳으로 정보 전달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통신채널 접근 방해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잘못된 정보 삽입 등의 문제가 존재합니다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접근 권한 다이제스트를 기록하고 이 다이제스트가 일치할 경우에만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읽어들여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정확하지 못한 곳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가거나 통신 채널의 과부화가 걸리지 않도록 하는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노드메타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슈퍼 비전 전달 메세지에 키를 부여하여 잘못된 메세지가 생성 및 전달 되지 않도록 하는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세이프티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레인포스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메세지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두 가지의 솔루션 기법을 활용하여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ROS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통신의 단점을 최대한 줄일 것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오른쪽의 그림은 노드 메타 슈퍼비전을 사용할 때에 다이제스트를 만드는 알고리즘 예시입니다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045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SLAM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기법을 이용하여 시뮬레이션 및 시 운전시의 문제점을 알아내고 수정하며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global path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일치 여부 등을 확인하기 위하여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visual SLAM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제작할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중에서도 저희는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Dead Reckoning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방식을 이용하여 제작을 하여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turtlesim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시각화를 해 볼 것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바퀴의 크기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회전수와 바퀴의 속도 등의 요소들을 고려하여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map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제작하며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IMU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센서를 이용하여 보다 정밀하게 제작할 수 있을 것으로 기대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348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/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다음은 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Dead Reckoning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방식을 위하여 사용되는 수식의 예 입니다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353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/>
              <a:t>본 팀은 자율주행 융합전공 소속 학부생이 포함되어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자율주행 융합전공은 개인의 전공을 바탕으로 자율주행의 다양한 영역을 경험하며 개인의 전공을 자율주행분야와 </a:t>
            </a:r>
            <a:r>
              <a:rPr lang="ko-KR" altLang="en-US" dirty="0" err="1"/>
              <a:t>연관지어</a:t>
            </a:r>
            <a:r>
              <a:rPr lang="ko-KR" altLang="en-US" dirty="0"/>
              <a:t> 전공할 수 있는 융합 제도입니다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자율주행 융합전공 학부생은 다양한 플랫폼과 하드웨어</a:t>
            </a:r>
            <a:r>
              <a:rPr lang="en-US" altLang="ko-KR" dirty="0"/>
              <a:t>, </a:t>
            </a:r>
            <a:r>
              <a:rPr lang="ko-KR" altLang="en-US" dirty="0"/>
              <a:t>시뮬레이션 환경</a:t>
            </a:r>
            <a:r>
              <a:rPr lang="en-US" altLang="ko-KR" dirty="0"/>
              <a:t>, </a:t>
            </a:r>
            <a:r>
              <a:rPr lang="ko-KR" altLang="en-US" dirty="0"/>
              <a:t>센서 장비를 활용하여 자율주행 기술을 구현하고자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98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연구 계획입니다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4,5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월에는 딥러닝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경로 생성 알고리즘을 자체적으로 평가하며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모형 차 기반으로 실내 자율 주행 테스트를 진행 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월에는 최종적으로 가장 성능이 좋은 알고리즘을 선정하고 최적화를 진행 시키며 이를 이용하여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K-city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시뮬레이션 환경에서 검증을 진행할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7,8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월에는 실제 차체를 제작하고 실외 모의 주행을 통하여 알고리즘 안정성을 테스트 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월에는 최종적으로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K-city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주행을 기반으로 평가를 진행하여 보완 및 개선을 진행 할 예정입니다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251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저희 발표를 마치겠습니다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감사합니다</a:t>
            </a:r>
            <a:r>
              <a:rPr lang="en-US" altLang="ko-KR" sz="18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2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팀은 </a:t>
            </a:r>
            <a:r>
              <a:rPr lang="en-US" altLang="ko-KR" dirty="0"/>
              <a:t>ERP-42 </a:t>
            </a:r>
            <a:r>
              <a:rPr lang="ko-KR" altLang="en-US" dirty="0"/>
              <a:t>플랫폼을 보유하고 있으며 그림에서 보시는 바와 같이 다양한 장비를 탑재하고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2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대회를 위해 사용될 센서 장비입니다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</a:t>
            </a:r>
            <a:r>
              <a:rPr lang="en-US" altLang="ko-KR" dirty="0" err="1"/>
              <a:t>Prosillica</a:t>
            </a:r>
            <a:r>
              <a:rPr lang="ko-KR" altLang="en-US" dirty="0"/>
              <a:t> 카메라를 총 </a:t>
            </a:r>
            <a:r>
              <a:rPr lang="en-US" altLang="ko-KR" dirty="0"/>
              <a:t>2</a:t>
            </a:r>
            <a:r>
              <a:rPr lang="ko-KR" altLang="en-US" dirty="0"/>
              <a:t>대를 사용하여 차량의 앞</a:t>
            </a:r>
            <a:r>
              <a:rPr lang="en-US" altLang="ko-KR" dirty="0"/>
              <a:t>, </a:t>
            </a:r>
            <a:r>
              <a:rPr lang="ko-KR" altLang="en-US" dirty="0"/>
              <a:t>뒤에 부착할 계획입니다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앞의 카메라는 표지판 및 신호등 인식에 사용되며</a:t>
            </a:r>
            <a:r>
              <a:rPr lang="en-US" altLang="ko-KR" dirty="0"/>
              <a:t>, </a:t>
            </a:r>
            <a:r>
              <a:rPr lang="ko-KR" altLang="en-US" dirty="0"/>
              <a:t>뒤의 카메라는 주차를 위해 주차차선을 검출하는 기능을 수행할 예정입니다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리얼센스</a:t>
            </a:r>
            <a:r>
              <a:rPr lang="ko-KR" altLang="en-US" dirty="0"/>
              <a:t> 카메라의 </a:t>
            </a:r>
            <a:r>
              <a:rPr lang="en-US" altLang="ko-KR" dirty="0"/>
              <a:t>RGB </a:t>
            </a:r>
            <a:r>
              <a:rPr lang="ko-KR" altLang="en-US" dirty="0"/>
              <a:t>이미지는 </a:t>
            </a:r>
            <a:r>
              <a:rPr lang="ko-KR" altLang="en-US" dirty="0" err="1"/>
              <a:t>차선검출에</a:t>
            </a:r>
            <a:r>
              <a:rPr lang="ko-KR" altLang="en-US" dirty="0"/>
              <a:t> 활용할 계획이며</a:t>
            </a:r>
            <a:r>
              <a:rPr lang="en-US" altLang="ko-KR" dirty="0"/>
              <a:t>, </a:t>
            </a:r>
            <a:r>
              <a:rPr lang="ko-KR" altLang="en-US" dirty="0" err="1"/>
              <a:t>뎁스정보는</a:t>
            </a:r>
            <a:r>
              <a:rPr lang="ko-KR" altLang="en-US" dirty="0"/>
              <a:t> 적외선을 이용하므로 </a:t>
            </a:r>
            <a:r>
              <a:rPr lang="ko-KR" altLang="en-US" dirty="0" err="1"/>
              <a:t>라이다와</a:t>
            </a:r>
            <a:r>
              <a:rPr lang="ko-KR" altLang="en-US" dirty="0"/>
              <a:t> 카메라가 악천후로 인해 감지가 제대로 되지 않을 때를 대비해 활용할 계획입니다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3D </a:t>
            </a:r>
            <a:r>
              <a:rPr lang="ko-KR" altLang="en-US" dirty="0"/>
              <a:t>라이다는 </a:t>
            </a:r>
            <a:r>
              <a:rPr lang="en-US" altLang="ko-KR" dirty="0"/>
              <a:t>RGB </a:t>
            </a:r>
            <a:r>
              <a:rPr lang="ko-KR" altLang="en-US" dirty="0"/>
              <a:t>카메라와 </a:t>
            </a:r>
            <a:r>
              <a:rPr lang="ko-KR" altLang="en-US" dirty="0" err="1"/>
              <a:t>센서퓨전을</a:t>
            </a:r>
            <a:r>
              <a:rPr lang="ko-KR" altLang="en-US" dirty="0"/>
              <a:t> 통해 </a:t>
            </a:r>
            <a:r>
              <a:rPr lang="en-US" altLang="ko-KR" dirty="0"/>
              <a:t>Bird Eyed View</a:t>
            </a:r>
            <a:r>
              <a:rPr lang="ko-KR" altLang="en-US" dirty="0"/>
              <a:t>를 생성하여 물체를 검출하는데 이용됩니다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2D </a:t>
            </a:r>
            <a:r>
              <a:rPr lang="ko-KR" altLang="en-US" dirty="0"/>
              <a:t>라이다는 </a:t>
            </a:r>
            <a:r>
              <a:rPr lang="en-US" altLang="ko-KR" dirty="0"/>
              <a:t>3D </a:t>
            </a:r>
            <a:r>
              <a:rPr lang="ko-KR" altLang="en-US" dirty="0" err="1"/>
              <a:t>라이다에서</a:t>
            </a:r>
            <a:r>
              <a:rPr lang="ko-KR" altLang="en-US" dirty="0"/>
              <a:t> 감지하기 힘든 낮은 물체들과 기타 회피 미션에 이용될 계획입니다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GPS </a:t>
            </a:r>
            <a:r>
              <a:rPr lang="ko-KR" altLang="en-US" dirty="0"/>
              <a:t>센서와 </a:t>
            </a:r>
            <a:r>
              <a:rPr lang="en-US" altLang="ko-KR" dirty="0"/>
              <a:t>IMU</a:t>
            </a:r>
            <a:r>
              <a:rPr lang="ko-KR" altLang="en-US" dirty="0"/>
              <a:t>를 통해서 더 정밀한 위치 및 자세 측정이 가능할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90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자율주행차의 정의는 운전자의 조작없이 목표지점까지 차량 스스로 주행환경을 </a:t>
            </a:r>
            <a:r>
              <a:rPr lang="ko-KR" altLang="en-US" dirty="0">
                <a:solidFill>
                  <a:srgbClr val="FF0000"/>
                </a:solidFill>
              </a:rPr>
              <a:t>인지</a:t>
            </a:r>
            <a:r>
              <a:rPr lang="ko-KR" altLang="en-US" dirty="0"/>
              <a:t>하고 </a:t>
            </a:r>
            <a:r>
              <a:rPr lang="ko-KR" altLang="en-US" dirty="0">
                <a:solidFill>
                  <a:srgbClr val="FF0000"/>
                </a:solidFill>
              </a:rPr>
              <a:t>판단하</a:t>
            </a:r>
            <a:r>
              <a:rPr lang="ko-KR" altLang="en-US" dirty="0"/>
              <a:t>고 </a:t>
            </a:r>
            <a:r>
              <a:rPr lang="ko-KR" altLang="en-US" dirty="0">
                <a:solidFill>
                  <a:srgbClr val="FF0000"/>
                </a:solidFill>
              </a:rPr>
              <a:t>제어</a:t>
            </a:r>
            <a:r>
              <a:rPr lang="ko-KR" altLang="en-US" dirty="0"/>
              <a:t>하여 운행하는 차량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본 팀은 인지 파트로 차선 검출</a:t>
            </a:r>
            <a:r>
              <a:rPr lang="en-US" altLang="ko-KR" dirty="0"/>
              <a:t>, </a:t>
            </a:r>
            <a:r>
              <a:rPr lang="ko-KR" altLang="en-US" dirty="0"/>
              <a:t>물체 인식 등의 기본 미션 알고리즘을 말씀드리고 판단 부분에서 미션알고리즘에 대해서 말씀드리겠습니다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마지막 제어 부분으로는 </a:t>
            </a:r>
            <a:r>
              <a:rPr lang="en-US" altLang="ko-KR" dirty="0"/>
              <a:t>ROS</a:t>
            </a:r>
            <a:r>
              <a:rPr lang="ko-KR" altLang="en-US" dirty="0"/>
              <a:t>를 활용하여 어떤 방식으로 제어할 것인지에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0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기본 미션 알고리즘인 차선인식</a:t>
            </a:r>
            <a:r>
              <a:rPr lang="en-US" altLang="ko-KR" dirty="0"/>
              <a:t>, </a:t>
            </a:r>
            <a:r>
              <a:rPr lang="ko-KR" altLang="en-US" dirty="0"/>
              <a:t>표지판 및 신호등 인식</a:t>
            </a:r>
            <a:r>
              <a:rPr lang="en-US" altLang="ko-KR" dirty="0"/>
              <a:t>, </a:t>
            </a:r>
            <a:r>
              <a:rPr lang="ko-KR" altLang="en-US" dirty="0"/>
              <a:t>물체 탐지</a:t>
            </a:r>
            <a:r>
              <a:rPr lang="en-US" altLang="ko-KR" dirty="0"/>
              <a:t>, Localization</a:t>
            </a:r>
            <a:r>
              <a:rPr lang="ko-KR" altLang="en-US" dirty="0"/>
              <a:t>과 </a:t>
            </a:r>
            <a:r>
              <a:rPr lang="en-US" altLang="ko-KR" dirty="0"/>
              <a:t>mapping </a:t>
            </a:r>
            <a:r>
              <a:rPr lang="ko-KR" altLang="en-US" dirty="0"/>
              <a:t>에 대한 계획을 말씀드리겠습니다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차선인식 알고리즘입니다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차선인식은 보통 </a:t>
            </a:r>
            <a:r>
              <a:rPr lang="ko-KR" altLang="en-US" dirty="0" err="1"/>
              <a:t>엣지</a:t>
            </a:r>
            <a:r>
              <a:rPr lang="ko-KR" altLang="en-US" dirty="0"/>
              <a:t> </a:t>
            </a:r>
            <a:r>
              <a:rPr lang="ko-KR" altLang="en-US" dirty="0" err="1"/>
              <a:t>디텍션과</a:t>
            </a:r>
            <a:r>
              <a:rPr lang="ko-KR" altLang="en-US" dirty="0"/>
              <a:t> 이진화 등의 영상처리 알고리즘과 차선이 가려지거나 검출이 안될 때를 대비해 칼만 필터를 이용한 보정하는 방향으로 수행됩니다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그러나 최근 컴퓨터 비전 분야에 </a:t>
            </a:r>
            <a:r>
              <a:rPr lang="en-US" altLang="ko-KR" dirty="0"/>
              <a:t>Lane Detection </a:t>
            </a:r>
            <a:r>
              <a:rPr lang="ko-KR" altLang="en-US" dirty="0"/>
              <a:t>분야가 발전하면서 딥러닝 모델이 더 높은 차선인식 성능을 보이고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본 팀은 현재 기준 </a:t>
            </a:r>
            <a:r>
              <a:rPr lang="en-US" altLang="ko-KR" dirty="0"/>
              <a:t>SOTA </a:t>
            </a:r>
            <a:r>
              <a:rPr lang="ko-KR" altLang="en-US" dirty="0"/>
              <a:t>기법인 </a:t>
            </a:r>
            <a:r>
              <a:rPr lang="en-US" altLang="ko-KR" dirty="0" err="1"/>
              <a:t>CLRNet</a:t>
            </a:r>
            <a:r>
              <a:rPr lang="en-US" altLang="ko-KR" dirty="0"/>
              <a:t> </a:t>
            </a:r>
            <a:r>
              <a:rPr lang="ko-KR" altLang="en-US" dirty="0"/>
              <a:t>모델을 적용하여 차선인식을 하려고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7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/>
              <a:t>다음은 표지판 및 신호등 인식 알고리즘입니다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카메라를 이용하여 수행할 계획이며 빠른 속도로 주행하는 차량에서 실시간으로 검출해야 하기 때문에 속도가 빠른 </a:t>
            </a: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en-US" altLang="ko-KR" dirty="0"/>
              <a:t>Detection </a:t>
            </a:r>
            <a:r>
              <a:rPr lang="ko-KR" altLang="en-US" dirty="0"/>
              <a:t>모델이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표지판 인식은 미션수행의 트리거 역할을 하므로 </a:t>
            </a:r>
            <a:r>
              <a:rPr lang="en-US" altLang="ko-KR" dirty="0"/>
              <a:t>Classification</a:t>
            </a:r>
            <a:r>
              <a:rPr lang="ko-KR" altLang="en-US" dirty="0"/>
              <a:t>이 완벽하게 수행되어야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신호등을 검출하면 신호등의 색을 인지해야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뒤에 신호등 미션에서 다시한번 말씀드리겠지만 신호등의 </a:t>
            </a:r>
            <a:r>
              <a:rPr lang="en-US" altLang="ko-KR" dirty="0"/>
              <a:t>Bounding Box</a:t>
            </a:r>
            <a:r>
              <a:rPr lang="ko-KR" altLang="en-US" dirty="0"/>
              <a:t>를 얻으면 이를 </a:t>
            </a:r>
            <a:r>
              <a:rPr lang="en-US" altLang="ko-KR" dirty="0"/>
              <a:t>ROI</a:t>
            </a:r>
            <a:r>
              <a:rPr lang="ko-KR" altLang="en-US" dirty="0"/>
              <a:t>로 지정하고 이를 </a:t>
            </a:r>
            <a:r>
              <a:rPr lang="en-US" altLang="ko-KR" dirty="0" err="1"/>
              <a:t>otsu</a:t>
            </a:r>
            <a:r>
              <a:rPr lang="en-US" altLang="ko-KR" dirty="0"/>
              <a:t> </a:t>
            </a:r>
            <a:r>
              <a:rPr lang="ko-KR" altLang="en-US" dirty="0"/>
              <a:t>알고리즘 등으로 </a:t>
            </a:r>
            <a:r>
              <a:rPr lang="ko-KR" altLang="en-US" dirty="0" err="1"/>
              <a:t>이진화하여</a:t>
            </a:r>
            <a:r>
              <a:rPr lang="ko-KR" altLang="en-US" dirty="0"/>
              <a:t> 신호등 불빛 위치를 기준으로 어떤 불빛이 켜져 있는지 인지할 예정입니다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28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클릭</a:t>
            </a:r>
            <a:r>
              <a:rPr lang="en-US" altLang="ko-KR" sz="1800" b="1" kern="1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다음은 물체 탐지 알고리즘입니다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/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Complex Yolo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나 그 변형 모델을 이용하여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3D </a:t>
            </a:r>
            <a:r>
              <a:rPr lang="ko-KR" altLang="en-US" sz="12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라이다의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포인트 클라우드 데이터에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RGB 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이미지를 매핑하여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Bird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Eyed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View </a:t>
            </a:r>
            <a:r>
              <a:rPr lang="ko-KR" altLang="en-US" sz="12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맵을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생성함과 동시에 주변 물체를 탐지합니다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/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Bird Eyed View </a:t>
            </a:r>
            <a:r>
              <a:rPr lang="ko-KR" altLang="en-US" sz="12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맵을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이용하면 주변 환경에 대한 이해를 높일 수 있으며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Path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Planning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 조금 더 수월하게 할 수 있습니다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추가적으로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RGB 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카메라로 차선을 검출한 정보도 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Bird Eyed View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에 통합하는 방법을 </a:t>
            </a:r>
            <a:r>
              <a:rPr lang="ko-KR" altLang="en-US" sz="1200" kern="100" dirty="0" err="1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연구중에</a:t>
            </a:r>
            <a:r>
              <a:rPr lang="ko-KR" altLang="en-US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있습니다</a:t>
            </a:r>
            <a:r>
              <a:rPr lang="en-US" altLang="ko-KR" sz="1200" kern="100" dirty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Calibri" panose="020F0502020204030204" pitchFamily="34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3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6908F-23DC-46DA-8235-868BF72BE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E8E636-D3A6-4D46-966C-25B8279F4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5A7B44-5429-4E40-9495-D36F9BDA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DCE3F-1A6B-4665-B34D-12FE8936A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F9CB38-96CF-436E-AF38-6A51E8E7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27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1D3F1-08E5-49D1-B5C9-BA470C8BE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65FF08-C6DC-45B1-B9A5-92009CC92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B4940-8D69-4E6F-B337-0A40833F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D045AE-663C-4747-AF71-38475ECE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CC6F2-2809-4534-AB55-488644F7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3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E813F3-1BD2-4311-A91F-8F8F8FD75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6C4A44-0C06-4F52-8013-3E232C972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825C43-60B4-48FB-8DA5-1589EFC5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BEF25-CD8A-48B6-BFEC-E7972F45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98E72E-49F6-4302-8078-6DC4B8D9A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68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D159C-E3C1-4C27-AA61-76CA7A8F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2C745-C16B-498C-BCDB-EEA8FBAB1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7C2F2E-687B-4FCE-A054-EB4124B5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50C80-9561-458B-8C2B-CCA4A36B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724F7-ED58-49E5-B2DA-0E20E7A8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58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B45CC-1942-444F-BBE1-86695147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1FD8C4-FC1C-4915-8451-D51B5060A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365C64-71BF-4A2B-92A4-AC029081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99014-A0DF-4D8E-A38A-C72D2A37B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2632F-BA81-4B34-AF8F-2E7BC34A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44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656A7-0222-4A68-AD6E-2F54CCC4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8173A-DB05-4683-B50F-36AA3FCD2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6381C5-3C01-4190-A31E-AC545EA97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EA5AFF-CD10-4B0E-B8A2-AAA2E5F77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F137D2-120E-40C4-80D2-5424BC18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698312-8678-4EBE-9C49-F077276D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29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1E645-0501-4CAB-9752-1C0AB94F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1C14BB-A648-41ED-964D-831556011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B524CD-4861-4149-A435-D7A586B63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C46BE-E3EE-4689-933B-68FA12E08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C429CE-ABE6-4DD5-86BC-8C9533773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8F95C8-2B07-416A-9FBD-F4E48870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6B5C44-F727-42D8-9C74-CDFB6A60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E64A6C-CB20-4ED4-A777-F99E87DD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76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B575D-104C-4169-BAA7-E5B5A6FF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ACDB31-5B04-42F0-A7EE-BC5ADF2E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2EFCB4-6CEC-48A2-905D-B1AD7D35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5C64F9-1175-4F2D-8767-2E2AE787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66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1500FC-721F-4ED7-9EEB-371EF1F4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DEA9BE-CD83-4D10-8516-0C08535C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1EB8AB-57C4-4AC4-AEFD-70175367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57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4F11C-396C-4FE3-A652-5A381D12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3A8286-B639-4EC0-A82A-487CF158D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5842BA-D57E-486D-BF56-6209F388B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EB0EF0-3142-43F8-AD76-C11EB67B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3DFE5B-2982-48FB-A851-6AE136E3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61E729-8BF1-4737-9CED-EA9DCDCF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4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886BB-F11B-4987-A31F-0FA990D5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2A2EC6-A705-4B4C-BAC4-A9D5EC76B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D376C7-4835-4362-B831-1FFDEFB7C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F00EA0-4248-4F88-B164-F732586F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5295BB-10B3-4745-B379-9A2DE5CA4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1F3D96-4004-4A6E-A8C0-92C5B179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8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4C6A82-16EB-4119-A7B3-505F450D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2AED49-E07F-4455-BC2A-5776CB5F0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199A6-C2DB-485A-8760-CAD09240B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6A122-E3E9-4D0F-BC07-3B08064F0917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0C4C0-1E5C-461C-A97D-344504324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D38E2-9379-4840-884C-1483001C5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E3E04-8AD6-459E-AFAB-D7E3711C16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54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11002" y="1513913"/>
            <a:ext cx="5132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자율주행부문</a:t>
            </a:r>
            <a:endParaRPr lang="en-US" altLang="ko-KR" sz="4800" b="1" dirty="0">
              <a:solidFill>
                <a:srgbClr val="00206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48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연구계획서</a:t>
            </a:r>
            <a:endParaRPr lang="en-US" altLang="ko-KR" sz="4800" b="1" dirty="0">
              <a:solidFill>
                <a:srgbClr val="00206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703" y="3287706"/>
            <a:ext cx="35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Team: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항슬라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3074216"/>
            <a:ext cx="65193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73478" y="3788098"/>
            <a:ext cx="2998871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87D48-F1F8-4201-8424-F2A8E2BBD4B7}"/>
              </a:ext>
            </a:extLst>
          </p:cNvPr>
          <p:cNvSpPr txBox="1"/>
          <p:nvPr/>
        </p:nvSpPr>
        <p:spPr>
          <a:xfrm>
            <a:off x="711002" y="3993801"/>
            <a:ext cx="3537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한국항공대학교 공학융합학부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지도교수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>
                <a:solidFill>
                  <a:srgbClr val="002060"/>
                </a:solidFill>
              </a:rPr>
              <a:t>최영훈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5A8E28-E872-4F1A-BB39-33E7CF6A7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" r="21355"/>
          <a:stretch/>
        </p:blipFill>
        <p:spPr>
          <a:xfrm>
            <a:off x="5279136" y="5004"/>
            <a:ext cx="6953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기본 미션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80BD34-6033-45EF-98BF-C1D1C4CBB014}"/>
              </a:ext>
            </a:extLst>
          </p:cNvPr>
          <p:cNvSpPr txBox="1"/>
          <p:nvPr/>
        </p:nvSpPr>
        <p:spPr>
          <a:xfrm>
            <a:off x="197545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366C34-F166-4485-AAEE-CB544324FC69}"/>
              </a:ext>
            </a:extLst>
          </p:cNvPr>
          <p:cNvSpPr txBox="1"/>
          <p:nvPr/>
        </p:nvSpPr>
        <p:spPr>
          <a:xfrm>
            <a:off x="4023621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Localization &amp; mapping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F26BF-C821-46F5-BC0A-FCC1576CB9F2}"/>
              </a:ext>
            </a:extLst>
          </p:cNvPr>
          <p:cNvSpPr txBox="1"/>
          <p:nvPr/>
        </p:nvSpPr>
        <p:spPr>
          <a:xfrm>
            <a:off x="534731" y="1892481"/>
            <a:ext cx="11122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GNSS</a:t>
            </a:r>
            <a:r>
              <a:rPr lang="ko-KR" altLang="en-US" dirty="0"/>
              <a:t> 기반 </a:t>
            </a:r>
            <a:r>
              <a:rPr lang="en-US" altLang="ko-KR" dirty="0"/>
              <a:t>Localization </a:t>
            </a:r>
            <a:r>
              <a:rPr lang="ko-KR" altLang="en-US" dirty="0"/>
              <a:t>수행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IMU </a:t>
            </a:r>
            <a:r>
              <a:rPr lang="ko-KR" altLang="en-US" dirty="0"/>
              <a:t>센서를 이용한 요 정보에 대한 추측 항법 적용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GNSS</a:t>
            </a:r>
            <a:r>
              <a:rPr lang="ko-KR" altLang="en-US" dirty="0"/>
              <a:t>의 부정확성과 </a:t>
            </a:r>
            <a:r>
              <a:rPr lang="en-US" altLang="ko-KR" dirty="0"/>
              <a:t>IMU </a:t>
            </a:r>
            <a:r>
              <a:rPr lang="ko-KR" altLang="en-US" dirty="0"/>
              <a:t>센서의 오차 누적은 </a:t>
            </a:r>
            <a:r>
              <a:rPr lang="en-US" altLang="ko-KR" dirty="0"/>
              <a:t>3D </a:t>
            </a:r>
            <a:r>
              <a:rPr lang="ko-KR" altLang="en-US" dirty="0"/>
              <a:t>라이다 기반 스캔 </a:t>
            </a:r>
            <a:r>
              <a:rPr lang="ko-KR" altLang="en-US" dirty="0" err="1"/>
              <a:t>매칭을</a:t>
            </a:r>
            <a:r>
              <a:rPr lang="ko-KR" altLang="en-US" dirty="0"/>
              <a:t> 사용하여 보완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GNSS,</a:t>
            </a:r>
            <a:r>
              <a:rPr lang="ko-KR" altLang="en-US" dirty="0"/>
              <a:t> </a:t>
            </a:r>
            <a:r>
              <a:rPr lang="en-US" altLang="ko-KR" dirty="0"/>
              <a:t>IMU,</a:t>
            </a:r>
            <a:r>
              <a:rPr lang="ko-KR" altLang="en-US" dirty="0"/>
              <a:t> 라이다 센서를 사용하면 </a:t>
            </a:r>
            <a:r>
              <a:rPr lang="ko-KR" altLang="en-US" dirty="0" err="1"/>
              <a:t>고정밀</a:t>
            </a:r>
            <a:r>
              <a:rPr lang="ko-KR" altLang="en-US" dirty="0"/>
              <a:t> 지도를 만들 수 있고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K-City</a:t>
            </a:r>
            <a:r>
              <a:rPr lang="ko-KR" altLang="en-US" dirty="0"/>
              <a:t>의 </a:t>
            </a:r>
            <a:r>
              <a:rPr lang="ko-KR" altLang="en-US" dirty="0" err="1"/>
              <a:t>고정밀</a:t>
            </a:r>
            <a:r>
              <a:rPr lang="ko-KR" altLang="en-US" dirty="0"/>
              <a:t> 지도와 매핑하며 주행하면 정확한 위치정보와 자세정보를 획득할 수 있다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3FF40-BE6A-49E8-81FE-8E2D8F6B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2" y="3595070"/>
            <a:ext cx="6885842" cy="28523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AF081C-123E-4EE1-B4E1-A82F75346DA3}"/>
              </a:ext>
            </a:extLst>
          </p:cNvPr>
          <p:cNvSpPr txBox="1"/>
          <p:nvPr/>
        </p:nvSpPr>
        <p:spPr>
          <a:xfrm>
            <a:off x="-1" y="6575430"/>
            <a:ext cx="4590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Efficient LiDAR Odometry for Autonomous Driving, </a:t>
            </a:r>
            <a:r>
              <a:rPr lang="en-US" altLang="ko-KR" sz="1200" dirty="0" err="1"/>
              <a:t>arXiv</a:t>
            </a:r>
            <a:r>
              <a:rPr lang="en-US" altLang="ko-KR" sz="1200" dirty="0"/>
              <a:t>. 2021.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CAB192-508B-42F8-A9A3-A035A15B6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174" y="3295397"/>
            <a:ext cx="4328406" cy="30215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B6F527-E9A2-4922-8737-0B7D464449DD}"/>
              </a:ext>
            </a:extLst>
          </p:cNvPr>
          <p:cNvSpPr txBox="1"/>
          <p:nvPr/>
        </p:nvSpPr>
        <p:spPr>
          <a:xfrm>
            <a:off x="7473052" y="6390764"/>
            <a:ext cx="4718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High Definition 3D Map Creation Using GNSS/IMU/LiDAR Sensor Integration to Support Autonomous Vehicle Navigation. 2021.</a:t>
            </a:r>
            <a:endParaRPr lang="ko-KR" altLang="en-US" sz="12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23756D-DE53-4742-94D7-703A4960AB10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3FD26E-E197-4B86-A434-E755D2169602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173932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80BD34-6033-45EF-98BF-C1D1C4CBB014}"/>
              </a:ext>
            </a:extLst>
          </p:cNvPr>
          <p:cNvSpPr txBox="1"/>
          <p:nvPr/>
        </p:nvSpPr>
        <p:spPr>
          <a:xfrm>
            <a:off x="197545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366C34-F166-4485-AAEE-CB544324FC69}"/>
              </a:ext>
            </a:extLst>
          </p:cNvPr>
          <p:cNvSpPr txBox="1"/>
          <p:nvPr/>
        </p:nvSpPr>
        <p:spPr>
          <a:xfrm>
            <a:off x="4023621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168CA0-3E0D-4F8A-BE19-C9E4E856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40" y="1752975"/>
            <a:ext cx="604837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CE31C1-3695-47A1-8948-0304B8A990FD}"/>
              </a:ext>
            </a:extLst>
          </p:cNvPr>
          <p:cNvSpPr txBox="1"/>
          <p:nvPr/>
        </p:nvSpPr>
        <p:spPr>
          <a:xfrm>
            <a:off x="7431510" y="1661058"/>
            <a:ext cx="411658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</a:rPr>
              <a:t>[1] </a:t>
            </a:r>
            <a:r>
              <a:rPr lang="ko-KR" altLang="en-US" sz="1400" dirty="0">
                <a:solidFill>
                  <a:srgbClr val="002060"/>
                </a:solidFill>
              </a:rPr>
              <a:t>사거리 교차로 직진 주행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[2] </a:t>
            </a:r>
            <a:r>
              <a:rPr lang="ko-KR" altLang="en-US" sz="1400" dirty="0">
                <a:solidFill>
                  <a:srgbClr val="002060"/>
                </a:solidFill>
              </a:rPr>
              <a:t>사거리 교차로 좌회전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[3] </a:t>
            </a:r>
            <a:r>
              <a:rPr lang="ko-KR" altLang="en-US" sz="1400" dirty="0">
                <a:solidFill>
                  <a:srgbClr val="002060"/>
                </a:solidFill>
              </a:rPr>
              <a:t>사거리 교차로 우회전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[4] </a:t>
            </a:r>
            <a:r>
              <a:rPr lang="ko-KR" altLang="en-US" sz="1400" dirty="0" err="1">
                <a:solidFill>
                  <a:srgbClr val="002060"/>
                </a:solidFill>
              </a:rPr>
              <a:t>비신호</a:t>
            </a:r>
            <a:r>
              <a:rPr lang="ko-KR" altLang="en-US" sz="1400" dirty="0">
                <a:solidFill>
                  <a:srgbClr val="002060"/>
                </a:solidFill>
              </a:rPr>
              <a:t> 교차로 좌회전</a:t>
            </a:r>
            <a:r>
              <a:rPr lang="en-US" altLang="ko-KR" sz="1400" dirty="0">
                <a:solidFill>
                  <a:srgbClr val="002060"/>
                </a:solidFill>
              </a:rPr>
              <a:t>/</a:t>
            </a:r>
            <a:r>
              <a:rPr lang="ko-KR" altLang="en-US" sz="1400" dirty="0">
                <a:solidFill>
                  <a:srgbClr val="002060"/>
                </a:solidFill>
              </a:rPr>
              <a:t>우회전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[5] </a:t>
            </a:r>
            <a:r>
              <a:rPr lang="ko-KR" altLang="en-US" sz="1400" dirty="0">
                <a:solidFill>
                  <a:srgbClr val="002060"/>
                </a:solidFill>
              </a:rPr>
              <a:t>유턴</a:t>
            </a:r>
            <a:r>
              <a:rPr lang="en-US" altLang="ko-KR" sz="1400" dirty="0">
                <a:solidFill>
                  <a:srgbClr val="002060"/>
                </a:solidFill>
              </a:rPr>
              <a:t>, S</a:t>
            </a:r>
            <a:r>
              <a:rPr lang="ko-KR" altLang="en-US" sz="1400" dirty="0">
                <a:solidFill>
                  <a:srgbClr val="002060"/>
                </a:solidFill>
              </a:rPr>
              <a:t>커브 곡선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[6] </a:t>
            </a:r>
            <a:r>
              <a:rPr lang="ko-KR" altLang="en-US" sz="1400" dirty="0">
                <a:solidFill>
                  <a:srgbClr val="002060"/>
                </a:solidFill>
              </a:rPr>
              <a:t>정적장애물 회피 기동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[7] </a:t>
            </a:r>
            <a:r>
              <a:rPr lang="ko-KR" altLang="en-US" sz="1400" dirty="0">
                <a:solidFill>
                  <a:srgbClr val="002060"/>
                </a:solidFill>
              </a:rPr>
              <a:t>돌발장애물 인식 및 정지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[8] </a:t>
            </a:r>
            <a:r>
              <a:rPr lang="ko-KR" altLang="en-US" sz="1400" dirty="0">
                <a:solidFill>
                  <a:srgbClr val="002060"/>
                </a:solidFill>
              </a:rPr>
              <a:t>횡단보도 인식 및 정지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[9] </a:t>
            </a:r>
            <a:r>
              <a:rPr lang="ko-KR" altLang="en-US" sz="1400" dirty="0" err="1">
                <a:solidFill>
                  <a:srgbClr val="002060"/>
                </a:solidFill>
              </a:rPr>
              <a:t>스쿨존</a:t>
            </a:r>
            <a:r>
              <a:rPr lang="en-US" altLang="ko-KR" sz="1400" dirty="0">
                <a:solidFill>
                  <a:srgbClr val="002060"/>
                </a:solidFill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</a:rPr>
              <a:t>어린이 보호구역 인지 및 저속 주행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[10] </a:t>
            </a:r>
            <a:r>
              <a:rPr lang="ko-KR" altLang="en-US" sz="1400" dirty="0">
                <a:solidFill>
                  <a:srgbClr val="002060"/>
                </a:solidFill>
              </a:rPr>
              <a:t>과속방지턱 인지 및 저속주행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[11] </a:t>
            </a:r>
            <a:r>
              <a:rPr lang="ko-KR" altLang="en-US" sz="1400" dirty="0">
                <a:solidFill>
                  <a:srgbClr val="002060"/>
                </a:solidFill>
              </a:rPr>
              <a:t>주차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000" dirty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[12] </a:t>
            </a:r>
            <a:r>
              <a:rPr lang="ko-KR" altLang="en-US" sz="1400" dirty="0">
                <a:solidFill>
                  <a:srgbClr val="002060"/>
                </a:solidFill>
              </a:rPr>
              <a:t>버스 전용차로 준수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47CB7F1-7322-4122-838B-649CB0A34114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9ED91-417E-4F33-8DE9-58E27F24C80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14796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1. </a:t>
            </a:r>
            <a:r>
              <a:rPr lang="ko-KR" altLang="en-US" b="1" dirty="0"/>
              <a:t>사거리 교차로 직진 주행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E366C34-F166-4485-AAEE-CB544324FC69}"/>
              </a:ext>
            </a:extLst>
          </p:cNvPr>
          <p:cNvSpPr txBox="1"/>
          <p:nvPr/>
        </p:nvSpPr>
        <p:spPr>
          <a:xfrm>
            <a:off x="3540146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391951-D948-46EE-8DDD-BDA1A2892181}"/>
              </a:ext>
            </a:extLst>
          </p:cNvPr>
          <p:cNvSpPr/>
          <p:nvPr/>
        </p:nvSpPr>
        <p:spPr>
          <a:xfrm>
            <a:off x="4310641" y="1550200"/>
            <a:ext cx="1650209" cy="50834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8E5FB1-B45A-4A83-9C83-EEF3DE166BB8}"/>
              </a:ext>
            </a:extLst>
          </p:cNvPr>
          <p:cNvSpPr/>
          <p:nvPr/>
        </p:nvSpPr>
        <p:spPr>
          <a:xfrm>
            <a:off x="828493" y="2790373"/>
            <a:ext cx="7047435" cy="25872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1450CA-6E29-40E8-91D5-F4675EF4262D}"/>
              </a:ext>
            </a:extLst>
          </p:cNvPr>
          <p:cNvCxnSpPr>
            <a:cxnSpLocks/>
          </p:cNvCxnSpPr>
          <p:nvPr/>
        </p:nvCxnSpPr>
        <p:spPr>
          <a:xfrm flipV="1">
            <a:off x="826112" y="4083982"/>
            <a:ext cx="2757059" cy="1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EA9B634-6DDE-4A38-BA35-3DDC13BC221C}"/>
              </a:ext>
            </a:extLst>
          </p:cNvPr>
          <p:cNvCxnSpPr>
            <a:cxnSpLocks/>
          </p:cNvCxnSpPr>
          <p:nvPr/>
        </p:nvCxnSpPr>
        <p:spPr>
          <a:xfrm>
            <a:off x="828493" y="4734323"/>
            <a:ext cx="2700703" cy="0"/>
          </a:xfrm>
          <a:prstGeom prst="line">
            <a:avLst/>
          </a:prstGeom>
          <a:ln w="571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6BE3DA2-2F28-47BD-B2C5-2AE51630807C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6707371" y="4083982"/>
            <a:ext cx="1168557" cy="1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1C8FFB4-EEE1-435B-AA66-648A1ECE0717}"/>
              </a:ext>
            </a:extLst>
          </p:cNvPr>
          <p:cNvCxnSpPr>
            <a:cxnSpLocks/>
          </p:cNvCxnSpPr>
          <p:nvPr/>
        </p:nvCxnSpPr>
        <p:spPr>
          <a:xfrm>
            <a:off x="4480291" y="2208485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15304AD-A2EE-4EBB-8917-2CCF7CB4908C}"/>
              </a:ext>
            </a:extLst>
          </p:cNvPr>
          <p:cNvCxnSpPr>
            <a:cxnSpLocks/>
          </p:cNvCxnSpPr>
          <p:nvPr/>
        </p:nvCxnSpPr>
        <p:spPr>
          <a:xfrm>
            <a:off x="4674248" y="2208485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BCCA7A0-944D-48A2-BD99-B1EFBD2F9133}"/>
              </a:ext>
            </a:extLst>
          </p:cNvPr>
          <p:cNvCxnSpPr>
            <a:cxnSpLocks/>
          </p:cNvCxnSpPr>
          <p:nvPr/>
        </p:nvCxnSpPr>
        <p:spPr>
          <a:xfrm>
            <a:off x="4892963" y="2208485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03DAC22-1D0B-405A-A0C6-547AE4B89D22}"/>
              </a:ext>
            </a:extLst>
          </p:cNvPr>
          <p:cNvCxnSpPr>
            <a:cxnSpLocks/>
          </p:cNvCxnSpPr>
          <p:nvPr/>
        </p:nvCxnSpPr>
        <p:spPr>
          <a:xfrm>
            <a:off x="5116511" y="2208485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1EAA46E-5A5D-4410-A6E6-334A40A32770}"/>
              </a:ext>
            </a:extLst>
          </p:cNvPr>
          <p:cNvCxnSpPr>
            <a:cxnSpLocks/>
          </p:cNvCxnSpPr>
          <p:nvPr/>
        </p:nvCxnSpPr>
        <p:spPr>
          <a:xfrm>
            <a:off x="5337968" y="2208485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C5BA193-A994-4B11-8F00-252154C1CD5A}"/>
              </a:ext>
            </a:extLst>
          </p:cNvPr>
          <p:cNvCxnSpPr>
            <a:cxnSpLocks/>
          </p:cNvCxnSpPr>
          <p:nvPr/>
        </p:nvCxnSpPr>
        <p:spPr>
          <a:xfrm>
            <a:off x="5564186" y="2208485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94A3D8C-2E49-408F-86F5-91B25B0231B1}"/>
              </a:ext>
            </a:extLst>
          </p:cNvPr>
          <p:cNvCxnSpPr>
            <a:cxnSpLocks/>
          </p:cNvCxnSpPr>
          <p:nvPr/>
        </p:nvCxnSpPr>
        <p:spPr>
          <a:xfrm>
            <a:off x="5790404" y="2208485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A5B49D-BA9E-44F2-9925-296640744CDF}"/>
              </a:ext>
            </a:extLst>
          </p:cNvPr>
          <p:cNvCxnSpPr>
            <a:cxnSpLocks/>
          </p:cNvCxnSpPr>
          <p:nvPr/>
        </p:nvCxnSpPr>
        <p:spPr>
          <a:xfrm>
            <a:off x="5140508" y="1550201"/>
            <a:ext cx="0" cy="521475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443D5B1-8750-4626-AA58-BC68E2524502}"/>
              </a:ext>
            </a:extLst>
          </p:cNvPr>
          <p:cNvCxnSpPr>
            <a:cxnSpLocks/>
          </p:cNvCxnSpPr>
          <p:nvPr/>
        </p:nvCxnSpPr>
        <p:spPr>
          <a:xfrm>
            <a:off x="4348346" y="2014526"/>
            <a:ext cx="753876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60E8560-3BBC-49D2-A01A-DD3468A6511E}"/>
              </a:ext>
            </a:extLst>
          </p:cNvPr>
          <p:cNvCxnSpPr>
            <a:cxnSpLocks/>
          </p:cNvCxnSpPr>
          <p:nvPr/>
        </p:nvCxnSpPr>
        <p:spPr>
          <a:xfrm flipH="1">
            <a:off x="4345634" y="1538336"/>
            <a:ext cx="2712" cy="130364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2A2AD78-20DE-43F9-B353-029EE6A512A6}"/>
              </a:ext>
            </a:extLst>
          </p:cNvPr>
          <p:cNvCxnSpPr>
            <a:cxnSpLocks/>
          </p:cNvCxnSpPr>
          <p:nvPr/>
        </p:nvCxnSpPr>
        <p:spPr>
          <a:xfrm flipH="1">
            <a:off x="5918411" y="1538336"/>
            <a:ext cx="6057" cy="13027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1F8C091-817D-448A-81C6-9C903B6DE4AA}"/>
              </a:ext>
            </a:extLst>
          </p:cNvPr>
          <p:cNvCxnSpPr>
            <a:cxnSpLocks/>
          </p:cNvCxnSpPr>
          <p:nvPr/>
        </p:nvCxnSpPr>
        <p:spPr>
          <a:xfrm rot="10800000">
            <a:off x="5791374" y="5393471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70177A9-1A65-4C14-80E2-83EFA309D802}"/>
              </a:ext>
            </a:extLst>
          </p:cNvPr>
          <p:cNvCxnSpPr>
            <a:cxnSpLocks/>
          </p:cNvCxnSpPr>
          <p:nvPr/>
        </p:nvCxnSpPr>
        <p:spPr>
          <a:xfrm rot="10800000">
            <a:off x="5597417" y="5393471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851864-6BB7-41AC-B4D5-641B0EC974F3}"/>
              </a:ext>
            </a:extLst>
          </p:cNvPr>
          <p:cNvCxnSpPr>
            <a:cxnSpLocks/>
          </p:cNvCxnSpPr>
          <p:nvPr/>
        </p:nvCxnSpPr>
        <p:spPr>
          <a:xfrm rot="10800000">
            <a:off x="5378702" y="5393471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D809E18-5281-40E1-A211-3869EC6488B1}"/>
              </a:ext>
            </a:extLst>
          </p:cNvPr>
          <p:cNvCxnSpPr>
            <a:cxnSpLocks/>
          </p:cNvCxnSpPr>
          <p:nvPr/>
        </p:nvCxnSpPr>
        <p:spPr>
          <a:xfrm rot="10800000">
            <a:off x="5155154" y="5393471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0C3D310-ABA3-4DBA-9E51-260CBD2C031C}"/>
              </a:ext>
            </a:extLst>
          </p:cNvPr>
          <p:cNvCxnSpPr>
            <a:cxnSpLocks/>
          </p:cNvCxnSpPr>
          <p:nvPr/>
        </p:nvCxnSpPr>
        <p:spPr>
          <a:xfrm rot="10800000">
            <a:off x="4933697" y="5393471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BDE77ED-170E-4A1F-8BAE-77E11A8037B6}"/>
              </a:ext>
            </a:extLst>
          </p:cNvPr>
          <p:cNvCxnSpPr>
            <a:cxnSpLocks/>
          </p:cNvCxnSpPr>
          <p:nvPr/>
        </p:nvCxnSpPr>
        <p:spPr>
          <a:xfrm rot="10800000">
            <a:off x="4707479" y="5393471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0280807-4AD3-4AA6-AC69-18FAF076839F}"/>
              </a:ext>
            </a:extLst>
          </p:cNvPr>
          <p:cNvCxnSpPr>
            <a:cxnSpLocks/>
          </p:cNvCxnSpPr>
          <p:nvPr/>
        </p:nvCxnSpPr>
        <p:spPr>
          <a:xfrm rot="10800000">
            <a:off x="4481261" y="5393471"/>
            <a:ext cx="0" cy="581888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56FE203-2116-4BFD-A697-1B52934EDEE0}"/>
              </a:ext>
            </a:extLst>
          </p:cNvPr>
          <p:cNvCxnSpPr>
            <a:cxnSpLocks/>
          </p:cNvCxnSpPr>
          <p:nvPr/>
        </p:nvCxnSpPr>
        <p:spPr>
          <a:xfrm rot="10800000">
            <a:off x="5131157" y="6112168"/>
            <a:ext cx="0" cy="521475"/>
          </a:xfrm>
          <a:prstGeom prst="line">
            <a:avLst/>
          </a:prstGeom>
          <a:ln w="762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745C5CA-6737-44AF-94F5-607FB2CCB559}"/>
              </a:ext>
            </a:extLst>
          </p:cNvPr>
          <p:cNvCxnSpPr>
            <a:cxnSpLocks/>
          </p:cNvCxnSpPr>
          <p:nvPr/>
        </p:nvCxnSpPr>
        <p:spPr>
          <a:xfrm rot="10800000">
            <a:off x="5169443" y="6169318"/>
            <a:ext cx="753876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1301592-8215-48BF-87F4-E45F79508599}"/>
              </a:ext>
            </a:extLst>
          </p:cNvPr>
          <p:cNvGrpSpPr/>
          <p:nvPr/>
        </p:nvGrpSpPr>
        <p:grpSpPr>
          <a:xfrm rot="5400000">
            <a:off x="5607569" y="3284593"/>
            <a:ext cx="1310113" cy="581888"/>
            <a:chOff x="5592945" y="2341418"/>
            <a:chExt cx="1310113" cy="581888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437C813-6670-44E7-8E37-7994AD25A0AE}"/>
                </a:ext>
              </a:extLst>
            </p:cNvPr>
            <p:cNvCxnSpPr>
              <a:cxnSpLocks/>
            </p:cNvCxnSpPr>
            <p:nvPr/>
          </p:nvCxnSpPr>
          <p:spPr>
            <a:xfrm>
              <a:off x="5592945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C4091E3-4DF7-4C21-A456-7791A7F68F0D}"/>
                </a:ext>
              </a:extLst>
            </p:cNvPr>
            <p:cNvCxnSpPr>
              <a:cxnSpLocks/>
            </p:cNvCxnSpPr>
            <p:nvPr/>
          </p:nvCxnSpPr>
          <p:spPr>
            <a:xfrm>
              <a:off x="5786902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C556D50E-5191-4D08-95D1-8214C2AA35F6}"/>
                </a:ext>
              </a:extLst>
            </p:cNvPr>
            <p:cNvCxnSpPr>
              <a:cxnSpLocks/>
            </p:cNvCxnSpPr>
            <p:nvPr/>
          </p:nvCxnSpPr>
          <p:spPr>
            <a:xfrm>
              <a:off x="6005617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4007E2C8-189A-4313-A553-836BB259B9F0}"/>
                </a:ext>
              </a:extLst>
            </p:cNvPr>
            <p:cNvCxnSpPr>
              <a:cxnSpLocks/>
            </p:cNvCxnSpPr>
            <p:nvPr/>
          </p:nvCxnSpPr>
          <p:spPr>
            <a:xfrm>
              <a:off x="6229165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55521B1-DB21-4878-A862-B671B562DE57}"/>
                </a:ext>
              </a:extLst>
            </p:cNvPr>
            <p:cNvCxnSpPr>
              <a:cxnSpLocks/>
            </p:cNvCxnSpPr>
            <p:nvPr/>
          </p:nvCxnSpPr>
          <p:spPr>
            <a:xfrm>
              <a:off x="6450622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D2D8145B-830C-47ED-86D1-592C62BD5108}"/>
                </a:ext>
              </a:extLst>
            </p:cNvPr>
            <p:cNvCxnSpPr>
              <a:cxnSpLocks/>
            </p:cNvCxnSpPr>
            <p:nvPr/>
          </p:nvCxnSpPr>
          <p:spPr>
            <a:xfrm>
              <a:off x="6676840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B0C2ABCE-8C97-4038-8929-93D164C1FB8E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58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26CF629-C851-4553-BC0F-6B8547747D4F}"/>
              </a:ext>
            </a:extLst>
          </p:cNvPr>
          <p:cNvGrpSpPr/>
          <p:nvPr/>
        </p:nvGrpSpPr>
        <p:grpSpPr>
          <a:xfrm rot="5400000">
            <a:off x="3321273" y="3275714"/>
            <a:ext cx="1310113" cy="581888"/>
            <a:chOff x="5592945" y="2341418"/>
            <a:chExt cx="1310113" cy="581888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ACBE6BE-507B-4063-B0B3-1316BDA025F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945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C89D882B-F970-4337-864D-B948D31538D4}"/>
                </a:ext>
              </a:extLst>
            </p:cNvPr>
            <p:cNvCxnSpPr>
              <a:cxnSpLocks/>
            </p:cNvCxnSpPr>
            <p:nvPr/>
          </p:nvCxnSpPr>
          <p:spPr>
            <a:xfrm>
              <a:off x="5786902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1F66B797-7EFD-46E8-987C-1BF62E3BB23F}"/>
                </a:ext>
              </a:extLst>
            </p:cNvPr>
            <p:cNvCxnSpPr>
              <a:cxnSpLocks/>
            </p:cNvCxnSpPr>
            <p:nvPr/>
          </p:nvCxnSpPr>
          <p:spPr>
            <a:xfrm>
              <a:off x="6005617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1EF8C90C-344A-4391-A4FA-ED79B8B02C98}"/>
                </a:ext>
              </a:extLst>
            </p:cNvPr>
            <p:cNvCxnSpPr>
              <a:cxnSpLocks/>
            </p:cNvCxnSpPr>
            <p:nvPr/>
          </p:nvCxnSpPr>
          <p:spPr>
            <a:xfrm>
              <a:off x="6229165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4D9D964-1292-45C5-BA38-F02E7EFD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450622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2C4802A-1853-4E41-A74E-E3473D250F7C}"/>
                </a:ext>
              </a:extLst>
            </p:cNvPr>
            <p:cNvCxnSpPr>
              <a:cxnSpLocks/>
            </p:cNvCxnSpPr>
            <p:nvPr/>
          </p:nvCxnSpPr>
          <p:spPr>
            <a:xfrm>
              <a:off x="6676840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9D013CA4-89F7-4ACE-AD3C-8BD435F65E8B}"/>
                </a:ext>
              </a:extLst>
            </p:cNvPr>
            <p:cNvCxnSpPr>
              <a:cxnSpLocks/>
            </p:cNvCxnSpPr>
            <p:nvPr/>
          </p:nvCxnSpPr>
          <p:spPr>
            <a:xfrm>
              <a:off x="6903058" y="2341418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3B2336-824A-4E71-812F-5D928F2F1C0C}"/>
              </a:ext>
            </a:extLst>
          </p:cNvPr>
          <p:cNvGrpSpPr/>
          <p:nvPr/>
        </p:nvGrpSpPr>
        <p:grpSpPr>
          <a:xfrm>
            <a:off x="5971682" y="4422221"/>
            <a:ext cx="581888" cy="857677"/>
            <a:chOff x="5685844" y="3739609"/>
            <a:chExt cx="581888" cy="857677"/>
          </a:xfrm>
        </p:grpSpPr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B1A608B-31D3-45C8-B998-2A70D623EF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344866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630524B-34DD-4340-8DFE-73265751CFB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3648972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50CA5716-ED4E-43EB-AF4B-664FEA509C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3861337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70F460E3-1AED-4B55-BE59-7F9E3DBAFE7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40848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FF08E46D-DD1C-40AA-91C0-7570D1B87A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4306342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C010DD0-24E3-4233-9A5E-3701A0E22AFD}"/>
              </a:ext>
            </a:extLst>
          </p:cNvPr>
          <p:cNvGrpSpPr/>
          <p:nvPr/>
        </p:nvGrpSpPr>
        <p:grpSpPr>
          <a:xfrm>
            <a:off x="3685386" y="4420903"/>
            <a:ext cx="581888" cy="857677"/>
            <a:chOff x="5685844" y="3739609"/>
            <a:chExt cx="581888" cy="857677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738D0CC-7AA1-486B-A544-B35BFBAAC5C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344866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FB532B16-7531-4113-ADC9-B7726E8CCB8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3648972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91BAD179-E19D-49CF-84EB-AE5BEC9553A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3861337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FB5236B3-681C-414A-BCB4-5F1B58364E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40848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55EDE8C-06D4-4D4B-BB86-0ABFCC7C6EA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76788" y="4306342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E078B47-800D-42D1-8C59-0A331B537F67}"/>
              </a:ext>
            </a:extLst>
          </p:cNvPr>
          <p:cNvCxnSpPr>
            <a:cxnSpLocks/>
          </p:cNvCxnSpPr>
          <p:nvPr/>
        </p:nvCxnSpPr>
        <p:spPr>
          <a:xfrm>
            <a:off x="3523639" y="4122681"/>
            <a:ext cx="0" cy="120204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E881534-E803-4132-8EB5-4B306B4AED0A}"/>
              </a:ext>
            </a:extLst>
          </p:cNvPr>
          <p:cNvCxnSpPr>
            <a:cxnSpLocks/>
          </p:cNvCxnSpPr>
          <p:nvPr/>
        </p:nvCxnSpPr>
        <p:spPr>
          <a:xfrm>
            <a:off x="828492" y="3442117"/>
            <a:ext cx="2700703" cy="0"/>
          </a:xfrm>
          <a:prstGeom prst="line">
            <a:avLst/>
          </a:prstGeom>
          <a:ln w="571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9396A54-9AC8-4F02-8AB1-43282FD79463}"/>
              </a:ext>
            </a:extLst>
          </p:cNvPr>
          <p:cNvCxnSpPr>
            <a:cxnSpLocks/>
          </p:cNvCxnSpPr>
          <p:nvPr/>
        </p:nvCxnSpPr>
        <p:spPr>
          <a:xfrm>
            <a:off x="6831196" y="3426223"/>
            <a:ext cx="1118843" cy="0"/>
          </a:xfrm>
          <a:prstGeom prst="line">
            <a:avLst/>
          </a:prstGeom>
          <a:ln w="571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E9CC9AC-B874-4417-86ED-CA0961AFC001}"/>
              </a:ext>
            </a:extLst>
          </p:cNvPr>
          <p:cNvCxnSpPr>
            <a:cxnSpLocks/>
          </p:cNvCxnSpPr>
          <p:nvPr/>
        </p:nvCxnSpPr>
        <p:spPr>
          <a:xfrm>
            <a:off x="6768489" y="2841100"/>
            <a:ext cx="0" cy="1208691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F9D63BF-D209-4610-8F0F-EB8DA2BCD82C}"/>
              </a:ext>
            </a:extLst>
          </p:cNvPr>
          <p:cNvCxnSpPr>
            <a:cxnSpLocks/>
          </p:cNvCxnSpPr>
          <p:nvPr/>
        </p:nvCxnSpPr>
        <p:spPr>
          <a:xfrm>
            <a:off x="6831196" y="4718429"/>
            <a:ext cx="1118843" cy="0"/>
          </a:xfrm>
          <a:prstGeom prst="line">
            <a:avLst/>
          </a:prstGeom>
          <a:ln w="571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F950C0D-1582-4F19-A464-E07738E1B3C4}"/>
              </a:ext>
            </a:extLst>
          </p:cNvPr>
          <p:cNvCxnSpPr>
            <a:cxnSpLocks/>
          </p:cNvCxnSpPr>
          <p:nvPr/>
        </p:nvCxnSpPr>
        <p:spPr>
          <a:xfrm flipH="1">
            <a:off x="826112" y="2832840"/>
            <a:ext cx="35246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DC8D150-2A3C-414C-A351-FFCB924F0A4C}"/>
              </a:ext>
            </a:extLst>
          </p:cNvPr>
          <p:cNvCxnSpPr>
            <a:cxnSpLocks/>
          </p:cNvCxnSpPr>
          <p:nvPr/>
        </p:nvCxnSpPr>
        <p:spPr>
          <a:xfrm flipH="1">
            <a:off x="5919283" y="2832840"/>
            <a:ext cx="196028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FDD5DE9-41FD-4BF4-B85A-586C9EA6A3E4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20765" y="5324721"/>
            <a:ext cx="2712" cy="130364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4BCBA72B-5ABE-4C1C-802E-3A2399A06BCA}"/>
              </a:ext>
            </a:extLst>
          </p:cNvPr>
          <p:cNvCxnSpPr>
            <a:cxnSpLocks/>
          </p:cNvCxnSpPr>
          <p:nvPr/>
        </p:nvCxnSpPr>
        <p:spPr>
          <a:xfrm rot="10800000" flipH="1">
            <a:off x="4344643" y="5325600"/>
            <a:ext cx="6057" cy="130276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EF887E0-2BD3-4840-BE78-C7EA1055130E}"/>
              </a:ext>
            </a:extLst>
          </p:cNvPr>
          <p:cNvCxnSpPr>
            <a:cxnSpLocks/>
          </p:cNvCxnSpPr>
          <p:nvPr/>
        </p:nvCxnSpPr>
        <p:spPr>
          <a:xfrm rot="10800000" flipH="1">
            <a:off x="824854" y="5328600"/>
            <a:ext cx="35246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66B930-5794-4D85-946E-6E419028BC05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17463" y="5327085"/>
            <a:ext cx="196028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0A5A3351-8CCD-49C0-8B67-79FAB762CDE6}"/>
              </a:ext>
            </a:extLst>
          </p:cNvPr>
          <p:cNvSpPr/>
          <p:nvPr/>
        </p:nvSpPr>
        <p:spPr>
          <a:xfrm rot="16200000">
            <a:off x="5403455" y="6405608"/>
            <a:ext cx="276706" cy="21130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5C1EF7E4-FFD7-426B-8755-FAA504E40E40}"/>
              </a:ext>
            </a:extLst>
          </p:cNvPr>
          <p:cNvSpPr/>
          <p:nvPr/>
        </p:nvSpPr>
        <p:spPr>
          <a:xfrm rot="5400000">
            <a:off x="4606283" y="1563436"/>
            <a:ext cx="276706" cy="21130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F63F889-BFDC-4A37-ADF0-426BFE78D6D4}"/>
              </a:ext>
            </a:extLst>
          </p:cNvPr>
          <p:cNvSpPr/>
          <p:nvPr/>
        </p:nvSpPr>
        <p:spPr>
          <a:xfrm>
            <a:off x="5547144" y="4291429"/>
            <a:ext cx="264875" cy="900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710380C-DB6E-4242-87D2-EEB8A2D6E1F7}"/>
              </a:ext>
            </a:extLst>
          </p:cNvPr>
          <p:cNvSpPr/>
          <p:nvPr/>
        </p:nvSpPr>
        <p:spPr>
          <a:xfrm>
            <a:off x="5579956" y="4385330"/>
            <a:ext cx="199250" cy="192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9A62FFC-815E-4379-A6B2-414CCEE5555A}"/>
              </a:ext>
            </a:extLst>
          </p:cNvPr>
          <p:cNvSpPr/>
          <p:nvPr/>
        </p:nvSpPr>
        <p:spPr>
          <a:xfrm>
            <a:off x="5579956" y="4924159"/>
            <a:ext cx="199250" cy="1927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굽음 2">
            <a:extLst>
              <a:ext uri="{FF2B5EF4-FFF2-40B4-BE49-F238E27FC236}">
                <a16:creationId xmlns:a16="http://schemas.microsoft.com/office/drawing/2014/main" id="{61CFE9FB-9270-4EFF-A099-6CF59CA5856F}"/>
              </a:ext>
            </a:extLst>
          </p:cNvPr>
          <p:cNvSpPr/>
          <p:nvPr/>
        </p:nvSpPr>
        <p:spPr>
          <a:xfrm rot="5400000">
            <a:off x="2932892" y="4840670"/>
            <a:ext cx="253075" cy="538331"/>
          </a:xfrm>
          <a:prstGeom prst="bentArrow">
            <a:avLst>
              <a:gd name="adj1" fmla="val 28765"/>
              <a:gd name="adj2" fmla="val 38173"/>
              <a:gd name="adj3" fmla="val 50000"/>
              <a:gd name="adj4" fmla="val 437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E267473-5599-415D-B500-44C3AD9C7944}"/>
              </a:ext>
            </a:extLst>
          </p:cNvPr>
          <p:cNvGrpSpPr/>
          <p:nvPr/>
        </p:nvGrpSpPr>
        <p:grpSpPr>
          <a:xfrm>
            <a:off x="2793378" y="4128557"/>
            <a:ext cx="610463" cy="401893"/>
            <a:chOff x="3276853" y="4143797"/>
            <a:chExt cx="610463" cy="401893"/>
          </a:xfrm>
        </p:grpSpPr>
        <p:sp>
          <p:nvSpPr>
            <p:cNvPr id="102" name="화살표: 굽음 101">
              <a:extLst>
                <a:ext uri="{FF2B5EF4-FFF2-40B4-BE49-F238E27FC236}">
                  <a16:creationId xmlns:a16="http://schemas.microsoft.com/office/drawing/2014/main" id="{4AB4EB0C-F4D3-4367-A8EE-E3A11D397E14}"/>
                </a:ext>
              </a:extLst>
            </p:cNvPr>
            <p:cNvSpPr/>
            <p:nvPr/>
          </p:nvSpPr>
          <p:spPr>
            <a:xfrm rot="5400000" flipH="1">
              <a:off x="3426424" y="4129484"/>
              <a:ext cx="329328" cy="357954"/>
            </a:xfrm>
            <a:prstGeom prst="bentArrow">
              <a:avLst>
                <a:gd name="adj1" fmla="val 19741"/>
                <a:gd name="adj2" fmla="val 27720"/>
                <a:gd name="adj3" fmla="val 30907"/>
                <a:gd name="adj4" fmla="val 544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3" name="화살표: 오른쪽 102">
              <a:extLst>
                <a:ext uri="{FF2B5EF4-FFF2-40B4-BE49-F238E27FC236}">
                  <a16:creationId xmlns:a16="http://schemas.microsoft.com/office/drawing/2014/main" id="{A5498ACB-131C-473C-A934-DDDAD086F66F}"/>
                </a:ext>
              </a:extLst>
            </p:cNvPr>
            <p:cNvSpPr/>
            <p:nvPr/>
          </p:nvSpPr>
          <p:spPr>
            <a:xfrm rot="10800000" flipH="1">
              <a:off x="3276853" y="4334389"/>
              <a:ext cx="610463" cy="211301"/>
            </a:xfrm>
            <a:prstGeom prst="rightArrow">
              <a:avLst>
                <a:gd name="adj1" fmla="val 36477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화살표: 굽음 106">
            <a:extLst>
              <a:ext uri="{FF2B5EF4-FFF2-40B4-BE49-F238E27FC236}">
                <a16:creationId xmlns:a16="http://schemas.microsoft.com/office/drawing/2014/main" id="{D87AA7AE-74B7-460A-A95E-B67FC0999989}"/>
              </a:ext>
            </a:extLst>
          </p:cNvPr>
          <p:cNvSpPr/>
          <p:nvPr/>
        </p:nvSpPr>
        <p:spPr>
          <a:xfrm rot="16200000">
            <a:off x="7040232" y="2852730"/>
            <a:ext cx="253075" cy="538331"/>
          </a:xfrm>
          <a:prstGeom prst="bentArrow">
            <a:avLst>
              <a:gd name="adj1" fmla="val 28765"/>
              <a:gd name="adj2" fmla="val 38173"/>
              <a:gd name="adj3" fmla="val 50000"/>
              <a:gd name="adj4" fmla="val 437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6211AA56-B59B-4B6A-AD11-1F3F16C330B1}"/>
              </a:ext>
            </a:extLst>
          </p:cNvPr>
          <p:cNvGrpSpPr/>
          <p:nvPr/>
        </p:nvGrpSpPr>
        <p:grpSpPr>
          <a:xfrm rot="10800000">
            <a:off x="6897604" y="3614583"/>
            <a:ext cx="610463" cy="401893"/>
            <a:chOff x="3276853" y="4143797"/>
            <a:chExt cx="610463" cy="401893"/>
          </a:xfrm>
        </p:grpSpPr>
        <p:sp>
          <p:nvSpPr>
            <p:cNvPr id="109" name="화살표: 굽음 108">
              <a:extLst>
                <a:ext uri="{FF2B5EF4-FFF2-40B4-BE49-F238E27FC236}">
                  <a16:creationId xmlns:a16="http://schemas.microsoft.com/office/drawing/2014/main" id="{B2E6C1A7-4E09-4AEC-ADB8-305C764C4CDE}"/>
                </a:ext>
              </a:extLst>
            </p:cNvPr>
            <p:cNvSpPr/>
            <p:nvPr/>
          </p:nvSpPr>
          <p:spPr>
            <a:xfrm rot="5400000" flipH="1">
              <a:off x="3426424" y="4129484"/>
              <a:ext cx="329328" cy="357954"/>
            </a:xfrm>
            <a:prstGeom prst="bentArrow">
              <a:avLst>
                <a:gd name="adj1" fmla="val 19741"/>
                <a:gd name="adj2" fmla="val 27720"/>
                <a:gd name="adj3" fmla="val 30907"/>
                <a:gd name="adj4" fmla="val 5445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화살표: 오른쪽 109">
              <a:extLst>
                <a:ext uri="{FF2B5EF4-FFF2-40B4-BE49-F238E27FC236}">
                  <a16:creationId xmlns:a16="http://schemas.microsoft.com/office/drawing/2014/main" id="{7A1F2BB4-19CE-42BF-819C-2BFED583465C}"/>
                </a:ext>
              </a:extLst>
            </p:cNvPr>
            <p:cNvSpPr/>
            <p:nvPr/>
          </p:nvSpPr>
          <p:spPr>
            <a:xfrm rot="10800000" flipH="1">
              <a:off x="3276853" y="4334389"/>
              <a:ext cx="610463" cy="211301"/>
            </a:xfrm>
            <a:prstGeom prst="rightArrow">
              <a:avLst>
                <a:gd name="adj1" fmla="val 36477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1" name="원호 110">
            <a:extLst>
              <a:ext uri="{FF2B5EF4-FFF2-40B4-BE49-F238E27FC236}">
                <a16:creationId xmlns:a16="http://schemas.microsoft.com/office/drawing/2014/main" id="{705BD6A1-3853-4C19-8E53-0B89DF05259D}"/>
              </a:ext>
            </a:extLst>
          </p:cNvPr>
          <p:cNvSpPr/>
          <p:nvPr/>
        </p:nvSpPr>
        <p:spPr>
          <a:xfrm rot="5400000">
            <a:off x="2631341" y="1485841"/>
            <a:ext cx="2520000" cy="2520000"/>
          </a:xfrm>
          <a:prstGeom prst="arc">
            <a:avLst>
              <a:gd name="adj1" fmla="val 16241925"/>
              <a:gd name="adj2" fmla="val 203563"/>
            </a:avLst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E6737E1C-9527-4F7D-9B9C-2EE9D2BCF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1072" y="4122493"/>
            <a:ext cx="1014555" cy="544727"/>
          </a:xfrm>
          <a:prstGeom prst="rect">
            <a:avLst/>
          </a:prstGeom>
        </p:spPr>
      </p:pic>
      <p:sp>
        <p:nvSpPr>
          <p:cNvPr id="105" name="타원 104">
            <a:extLst>
              <a:ext uri="{FF2B5EF4-FFF2-40B4-BE49-F238E27FC236}">
                <a16:creationId xmlns:a16="http://schemas.microsoft.com/office/drawing/2014/main" id="{B0E2415A-6D0D-415C-A9F6-C3BA7DB52819}"/>
              </a:ext>
            </a:extLst>
          </p:cNvPr>
          <p:cNvSpPr/>
          <p:nvPr/>
        </p:nvSpPr>
        <p:spPr>
          <a:xfrm>
            <a:off x="5577474" y="4651481"/>
            <a:ext cx="199250" cy="1927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9FE8914-A759-498E-B9FA-5976E9932443}"/>
              </a:ext>
            </a:extLst>
          </p:cNvPr>
          <p:cNvSpPr/>
          <p:nvPr/>
        </p:nvSpPr>
        <p:spPr>
          <a:xfrm>
            <a:off x="5575629" y="4651482"/>
            <a:ext cx="199250" cy="192747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76AA42B-0241-4B70-AFD2-C55FF9A99527}"/>
              </a:ext>
            </a:extLst>
          </p:cNvPr>
          <p:cNvSpPr/>
          <p:nvPr/>
        </p:nvSpPr>
        <p:spPr>
          <a:xfrm>
            <a:off x="5578826" y="4924939"/>
            <a:ext cx="199250" cy="192747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A3A9BCB-1FF8-4F56-A26D-95857D87387B}"/>
              </a:ext>
            </a:extLst>
          </p:cNvPr>
          <p:cNvSpPr/>
          <p:nvPr/>
        </p:nvSpPr>
        <p:spPr>
          <a:xfrm>
            <a:off x="5579929" y="4385547"/>
            <a:ext cx="199250" cy="192747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9877B7-8B19-474F-B594-9BBAC024016F}"/>
              </a:ext>
            </a:extLst>
          </p:cNvPr>
          <p:cNvGrpSpPr/>
          <p:nvPr/>
        </p:nvGrpSpPr>
        <p:grpSpPr>
          <a:xfrm>
            <a:off x="8038115" y="2011705"/>
            <a:ext cx="3136388" cy="708359"/>
            <a:chOff x="8038115" y="2011705"/>
            <a:chExt cx="3136388" cy="7083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D8925C-78FE-4D95-9BCE-C6B3B0CB221E}"/>
                </a:ext>
              </a:extLst>
            </p:cNvPr>
            <p:cNvSpPr txBox="1"/>
            <p:nvPr/>
          </p:nvSpPr>
          <p:spPr>
            <a:xfrm>
              <a:off x="9280634" y="2189718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 인식</a:t>
              </a: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0868DF49-69EC-4A6C-A918-B61262EB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87D77D8-FC5F-49FC-8EA9-F1141ED2D7BB}"/>
              </a:ext>
            </a:extLst>
          </p:cNvPr>
          <p:cNvGrpSpPr/>
          <p:nvPr/>
        </p:nvGrpSpPr>
        <p:grpSpPr>
          <a:xfrm>
            <a:off x="8038114" y="3240857"/>
            <a:ext cx="3136388" cy="708359"/>
            <a:chOff x="8038114" y="3240857"/>
            <a:chExt cx="3136388" cy="708359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2F1C11B5-4CDC-4B9A-BBAB-835331146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4" y="3240857"/>
              <a:ext cx="1349255" cy="708359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A468A96-9A81-4489-8340-7D3175453173}"/>
                </a:ext>
              </a:extLst>
            </p:cNvPr>
            <p:cNvSpPr txBox="1"/>
            <p:nvPr/>
          </p:nvSpPr>
          <p:spPr>
            <a:xfrm>
              <a:off x="9280633" y="3423522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신호등색 인지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931B98-6F51-496F-A907-4A363CA17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80" y="5673752"/>
            <a:ext cx="1349255" cy="7083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58C4D5-453E-47CF-BD47-16277475A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7" y="5699145"/>
            <a:ext cx="647553" cy="6475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88E304-4D83-47B6-BFDC-01A13C138093}"/>
              </a:ext>
            </a:extLst>
          </p:cNvPr>
          <p:cNvSpPr txBox="1"/>
          <p:nvPr/>
        </p:nvSpPr>
        <p:spPr>
          <a:xfrm>
            <a:off x="8871340" y="6324224"/>
            <a:ext cx="1056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Camera</a:t>
            </a:r>
            <a:endParaRPr lang="ko-KR" altLang="en-US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73ACC3-7E3F-475F-8DBA-D1A4932B4BBD}"/>
              </a:ext>
            </a:extLst>
          </p:cNvPr>
          <p:cNvSpPr txBox="1"/>
          <p:nvPr/>
        </p:nvSpPr>
        <p:spPr>
          <a:xfrm>
            <a:off x="10062274" y="6337763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Lidar</a:t>
            </a:r>
            <a:endParaRPr lang="ko-KR" altLang="en-US" sz="1400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AA95660-DAE0-4179-8A71-8F2E33089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72" y="5686280"/>
            <a:ext cx="647553" cy="647553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25228791-EE6E-4D1D-BE39-55C67BD94668}"/>
              </a:ext>
            </a:extLst>
          </p:cNvPr>
          <p:cNvSpPr txBox="1"/>
          <p:nvPr/>
        </p:nvSpPr>
        <p:spPr>
          <a:xfrm>
            <a:off x="10964257" y="635033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IMU</a:t>
            </a:r>
            <a:endParaRPr lang="ko-KR" altLang="en-US" sz="1400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5A50F7C-C7EE-4A69-982C-4E55A2BE258E}"/>
              </a:ext>
            </a:extLst>
          </p:cNvPr>
          <p:cNvGrpSpPr/>
          <p:nvPr/>
        </p:nvGrpSpPr>
        <p:grpSpPr>
          <a:xfrm>
            <a:off x="8388964" y="4546292"/>
            <a:ext cx="2787404" cy="647553"/>
            <a:chOff x="8388964" y="4546292"/>
            <a:chExt cx="2787404" cy="647553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3087CEC-A0C3-44B2-A6F2-1FE72750F3BE}"/>
                </a:ext>
              </a:extLst>
            </p:cNvPr>
            <p:cNvSpPr txBox="1"/>
            <p:nvPr/>
          </p:nvSpPr>
          <p:spPr>
            <a:xfrm>
              <a:off x="9282499" y="4659562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직진주행</a:t>
              </a: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D7B336D-76C3-4158-B8A2-F8906778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964" y="4546292"/>
              <a:ext cx="647553" cy="647553"/>
            </a:xfrm>
            <a:prstGeom prst="rect">
              <a:avLst/>
            </a:prstGeom>
          </p:spPr>
        </p:pic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74C33042-8074-43E1-A562-55DB54051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57" y="5407606"/>
            <a:ext cx="745832" cy="745832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3635721C-12A0-4A3D-9F3C-6D276F0ED22B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42525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12448 -7.40741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48 -7.40741E-7 L 0.48112 0.00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26" y="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 </a:t>
            </a:r>
            <a:r>
              <a:rPr lang="ko-KR" altLang="en-US" b="1" dirty="0"/>
              <a:t>사거리 교차로 좌회전 주행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8475B4-1A1F-4B9C-9E2B-250A50AF380E}"/>
              </a:ext>
            </a:extLst>
          </p:cNvPr>
          <p:cNvGrpSpPr/>
          <p:nvPr/>
        </p:nvGrpSpPr>
        <p:grpSpPr>
          <a:xfrm>
            <a:off x="824851" y="1485841"/>
            <a:ext cx="7125185" cy="5163771"/>
            <a:chOff x="1308329" y="1485841"/>
            <a:chExt cx="7125185" cy="51637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391951-D948-46EE-8DDD-BDA1A2892181}"/>
                </a:ext>
              </a:extLst>
            </p:cNvPr>
            <p:cNvSpPr/>
            <p:nvPr/>
          </p:nvSpPr>
          <p:spPr>
            <a:xfrm>
              <a:off x="4794116" y="1550200"/>
              <a:ext cx="1650209" cy="50834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8E5FB1-B45A-4A83-9C83-EEF3DE166BB8}"/>
                </a:ext>
              </a:extLst>
            </p:cNvPr>
            <p:cNvSpPr/>
            <p:nvPr/>
          </p:nvSpPr>
          <p:spPr>
            <a:xfrm>
              <a:off x="1311968" y="2790373"/>
              <a:ext cx="7047435" cy="25872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450CA-6E29-40E8-91D5-F4675EF4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9587" y="4083982"/>
              <a:ext cx="2757059" cy="1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EA9B634-6DDE-4A38-BA35-3DDC13BC221C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8" y="4734323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6BE3DA2-2F28-47BD-B2C5-2AE51630807C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>
              <a:off x="7190846" y="4083982"/>
              <a:ext cx="1168557" cy="1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1C8FFB4-EEE1-435B-AA66-648A1ECE0717}"/>
                </a:ext>
              </a:extLst>
            </p:cNvPr>
            <p:cNvCxnSpPr>
              <a:cxnSpLocks/>
            </p:cNvCxnSpPr>
            <p:nvPr/>
          </p:nvCxnSpPr>
          <p:spPr>
            <a:xfrm>
              <a:off x="4963766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15304AD-A2EE-4EBB-8917-2CCF7CB4908C}"/>
                </a:ext>
              </a:extLst>
            </p:cNvPr>
            <p:cNvCxnSpPr>
              <a:cxnSpLocks/>
            </p:cNvCxnSpPr>
            <p:nvPr/>
          </p:nvCxnSpPr>
          <p:spPr>
            <a:xfrm>
              <a:off x="5157723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BCCA7A0-944D-48A2-BD99-B1EFBD2F9133}"/>
                </a:ext>
              </a:extLst>
            </p:cNvPr>
            <p:cNvCxnSpPr>
              <a:cxnSpLocks/>
            </p:cNvCxnSpPr>
            <p:nvPr/>
          </p:nvCxnSpPr>
          <p:spPr>
            <a:xfrm>
              <a:off x="5376438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03DAC22-1D0B-405A-A0C6-547AE4B89D22}"/>
                </a:ext>
              </a:extLst>
            </p:cNvPr>
            <p:cNvCxnSpPr>
              <a:cxnSpLocks/>
            </p:cNvCxnSpPr>
            <p:nvPr/>
          </p:nvCxnSpPr>
          <p:spPr>
            <a:xfrm>
              <a:off x="5599986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1EAA46E-5A5D-4410-A6E6-334A40A3277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443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C5BA193-A994-4B11-8F00-252154C1CD5A}"/>
                </a:ext>
              </a:extLst>
            </p:cNvPr>
            <p:cNvCxnSpPr>
              <a:cxnSpLocks/>
            </p:cNvCxnSpPr>
            <p:nvPr/>
          </p:nvCxnSpPr>
          <p:spPr>
            <a:xfrm>
              <a:off x="6047661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94A3D8C-2E49-408F-86F5-91B25B0231B1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79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5A5B49D-BA9E-44F2-9925-296640744CDF}"/>
                </a:ext>
              </a:extLst>
            </p:cNvPr>
            <p:cNvCxnSpPr>
              <a:cxnSpLocks/>
            </p:cNvCxnSpPr>
            <p:nvPr/>
          </p:nvCxnSpPr>
          <p:spPr>
            <a:xfrm>
              <a:off x="5623983" y="1550201"/>
              <a:ext cx="0" cy="521475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443D5B1-8750-4626-AA58-BC68E2524502}"/>
                </a:ext>
              </a:extLst>
            </p:cNvPr>
            <p:cNvCxnSpPr>
              <a:cxnSpLocks/>
            </p:cNvCxnSpPr>
            <p:nvPr/>
          </p:nvCxnSpPr>
          <p:spPr>
            <a:xfrm>
              <a:off x="4831821" y="2014526"/>
              <a:ext cx="753876" cy="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60E8560-3BBC-49D2-A01A-DD3468A65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09" y="1538336"/>
              <a:ext cx="2712" cy="130364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2A2AD78-20DE-43F9-B353-029EE6A51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1886" y="1538336"/>
              <a:ext cx="6057" cy="130276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1F8C091-817D-448A-81C6-9C903B6DE4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274849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70177A9-1A65-4C14-80E2-83EFA309D80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80892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2851864-6BB7-41AC-B4D5-641B0EC974F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62177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D809E18-5281-40E1-A211-3869EC6488B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38629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C3D310-ABA3-4DBA-9E51-260CBD2C031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417172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BDE77ED-170E-4A1F-8BAE-77E11A8037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90954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0280807-4AD3-4AA6-AC69-18FAF076839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64736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56FE203-2116-4BFD-A697-1B52934EDEE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14632" y="6112168"/>
              <a:ext cx="0" cy="521475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745C5CA-6737-44AF-94F5-607FB2CCB55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52918" y="6169318"/>
              <a:ext cx="753876" cy="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1301592-8215-48BF-87F4-E45F79508599}"/>
                </a:ext>
              </a:extLst>
            </p:cNvPr>
            <p:cNvGrpSpPr/>
            <p:nvPr/>
          </p:nvGrpSpPr>
          <p:grpSpPr>
            <a:xfrm rot="5400000">
              <a:off x="6091044" y="3284593"/>
              <a:ext cx="1310113" cy="581888"/>
              <a:chOff x="5592945" y="2341418"/>
              <a:chExt cx="1310113" cy="581888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D437C813-6670-44E7-8E37-7994AD25A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4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DC4091E3-4DF7-4C21-A456-7791A7F68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90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C556D50E-5191-4D08-95D1-8214C2AA3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617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4007E2C8-189A-4313-A553-836BB259B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16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55521B1-DB21-4878-A862-B671B562DE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62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D2D8145B-830C-47ED-86D1-592C62BD5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6840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B0C2ABCE-8C97-4038-8929-93D164C1F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058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26CF629-C851-4553-BC0F-6B8547747D4F}"/>
                </a:ext>
              </a:extLst>
            </p:cNvPr>
            <p:cNvGrpSpPr/>
            <p:nvPr/>
          </p:nvGrpSpPr>
          <p:grpSpPr>
            <a:xfrm rot="5400000">
              <a:off x="3804748" y="3284592"/>
              <a:ext cx="1310113" cy="581888"/>
              <a:chOff x="5592945" y="2341418"/>
              <a:chExt cx="1310113" cy="58188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8ACBE6BE-507B-4063-B0B3-1316BDA02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4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C89D882B-F970-4337-864D-B948D3153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90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F66B797-7EFD-46E8-987C-1BF62E3B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617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EF8C90C-344A-4391-A4FA-ED79B8B02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16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64D9D964-1292-45C5-BA38-F02E7EFD1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62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2C4802A-1853-4E41-A74E-E3473D250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6840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D013CA4-89F7-4ACE-AD3C-8BD435F65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058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53B2336-824A-4E71-812F-5D928F2F1C0C}"/>
                </a:ext>
              </a:extLst>
            </p:cNvPr>
            <p:cNvGrpSpPr/>
            <p:nvPr/>
          </p:nvGrpSpPr>
          <p:grpSpPr>
            <a:xfrm>
              <a:off x="6455157" y="4422221"/>
              <a:ext cx="581888" cy="857677"/>
              <a:chOff x="5685844" y="3739609"/>
              <a:chExt cx="581888" cy="857677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BB1A608B-31D3-45C8-B998-2A70D623EF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44866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2630524B-34DD-4340-8DFE-73265751CF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64897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50CA5716-ED4E-43EB-AF4B-664FEA509C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861337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70F460E3-1AED-4B55-BE59-7F9E3DBAF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08488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FF08E46D-DD1C-40AA-91C0-7570D1B87A1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30634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010DD0-24E3-4233-9A5E-3701A0E22AFD}"/>
                </a:ext>
              </a:extLst>
            </p:cNvPr>
            <p:cNvGrpSpPr/>
            <p:nvPr/>
          </p:nvGrpSpPr>
          <p:grpSpPr>
            <a:xfrm>
              <a:off x="4168861" y="4429781"/>
              <a:ext cx="581888" cy="857677"/>
              <a:chOff x="5685844" y="3739609"/>
              <a:chExt cx="581888" cy="857677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738D0CC-7AA1-486B-A544-B35BFBAAC5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44866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FB532B16-7531-4113-ADC9-B7726E8CCB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64897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91BAD179-E19D-49CF-84EB-AE5BEC955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861337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B5236B3-681C-414A-BCB4-5F1B58364E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08488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B55EDE8C-06D4-4D4B-BB86-0ABFCC7C6E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30634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E078B47-800D-42D1-8C59-0A331B537F67}"/>
                </a:ext>
              </a:extLst>
            </p:cNvPr>
            <p:cNvCxnSpPr>
              <a:cxnSpLocks/>
            </p:cNvCxnSpPr>
            <p:nvPr/>
          </p:nvCxnSpPr>
          <p:spPr>
            <a:xfrm>
              <a:off x="4007114" y="4122681"/>
              <a:ext cx="0" cy="120204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881534-E803-4132-8EB5-4B306B4AED0A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7" y="3442117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9396A54-9AC8-4F02-8AB1-43282FD79463}"/>
                </a:ext>
              </a:extLst>
            </p:cNvPr>
            <p:cNvCxnSpPr>
              <a:cxnSpLocks/>
            </p:cNvCxnSpPr>
            <p:nvPr/>
          </p:nvCxnSpPr>
          <p:spPr>
            <a:xfrm>
              <a:off x="7314671" y="3426223"/>
              <a:ext cx="111884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E9CC9AC-B874-4417-86ED-CA0961AFC001}"/>
                </a:ext>
              </a:extLst>
            </p:cNvPr>
            <p:cNvCxnSpPr>
              <a:cxnSpLocks/>
            </p:cNvCxnSpPr>
            <p:nvPr/>
          </p:nvCxnSpPr>
          <p:spPr>
            <a:xfrm>
              <a:off x="7251964" y="2841100"/>
              <a:ext cx="0" cy="120869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F9D63BF-D209-4610-8F0F-EB8DA2BCD82C}"/>
                </a:ext>
              </a:extLst>
            </p:cNvPr>
            <p:cNvCxnSpPr>
              <a:cxnSpLocks/>
            </p:cNvCxnSpPr>
            <p:nvPr/>
          </p:nvCxnSpPr>
          <p:spPr>
            <a:xfrm>
              <a:off x="7314671" y="4718429"/>
              <a:ext cx="111884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F950C0D-1582-4F19-A464-E07738E1B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9587" y="2832840"/>
              <a:ext cx="3524639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DC8D150-2A3C-414C-A351-FFCB924F0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758" y="2832840"/>
              <a:ext cx="19602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FDD5DE9-41FD-4BF4-B85A-586C9EA6A3E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4240" y="5324721"/>
              <a:ext cx="2712" cy="130364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CBA72B-5ABE-4C1C-802E-3A2399A06BC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828118" y="5325600"/>
              <a:ext cx="6057" cy="130276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F887E0-2BD3-4840-BE78-C7EA1055130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308329" y="5328600"/>
              <a:ext cx="3524639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966B930-5794-4D85-946E-6E419028BC0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0938" y="5327085"/>
              <a:ext cx="19602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0A5A3351-8CCD-49C0-8B67-79FAB762CDE6}"/>
                </a:ext>
              </a:extLst>
            </p:cNvPr>
            <p:cNvSpPr/>
            <p:nvPr/>
          </p:nvSpPr>
          <p:spPr>
            <a:xfrm rot="16200000">
              <a:off x="5886930" y="6405608"/>
              <a:ext cx="276706" cy="2113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5C1EF7E4-FFD7-426B-8755-FAA504E40E40}"/>
                </a:ext>
              </a:extLst>
            </p:cNvPr>
            <p:cNvSpPr/>
            <p:nvPr/>
          </p:nvSpPr>
          <p:spPr>
            <a:xfrm rot="5400000">
              <a:off x="5089758" y="1563436"/>
              <a:ext cx="276706" cy="2113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BF50D84-10CD-4B67-8D0B-75C04E063E78}"/>
                </a:ext>
              </a:extLst>
            </p:cNvPr>
            <p:cNvGrpSpPr/>
            <p:nvPr/>
          </p:nvGrpSpPr>
          <p:grpSpPr>
            <a:xfrm>
              <a:off x="6030619" y="4291429"/>
              <a:ext cx="264875" cy="900645"/>
              <a:chOff x="6507398" y="4271962"/>
              <a:chExt cx="264875" cy="90064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F63F889-BFDC-4A37-ADF0-426BFE78D6D4}"/>
                  </a:ext>
                </a:extLst>
              </p:cNvPr>
              <p:cNvSpPr/>
              <p:nvPr/>
            </p:nvSpPr>
            <p:spPr>
              <a:xfrm>
                <a:off x="6507398" y="4271962"/>
                <a:ext cx="264875" cy="90064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710380C-DB6E-4242-87D2-EEB8A2D6E1F7}"/>
                  </a:ext>
                </a:extLst>
              </p:cNvPr>
              <p:cNvSpPr/>
              <p:nvPr/>
            </p:nvSpPr>
            <p:spPr>
              <a:xfrm>
                <a:off x="6540210" y="4365863"/>
                <a:ext cx="199250" cy="1927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9447037E-BE73-4DA2-A713-6058E2BA8EDE}"/>
                  </a:ext>
                </a:extLst>
              </p:cNvPr>
              <p:cNvSpPr/>
              <p:nvPr/>
            </p:nvSpPr>
            <p:spPr>
              <a:xfrm>
                <a:off x="6537728" y="4632014"/>
                <a:ext cx="199250" cy="19274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화살표: 굽음 2">
              <a:extLst>
                <a:ext uri="{FF2B5EF4-FFF2-40B4-BE49-F238E27FC236}">
                  <a16:creationId xmlns:a16="http://schemas.microsoft.com/office/drawing/2014/main" id="{61CFE9FB-9270-4EFF-A099-6CF59CA5856F}"/>
                </a:ext>
              </a:extLst>
            </p:cNvPr>
            <p:cNvSpPr/>
            <p:nvPr/>
          </p:nvSpPr>
          <p:spPr>
            <a:xfrm rot="5400000">
              <a:off x="3416367" y="4840670"/>
              <a:ext cx="253075" cy="538331"/>
            </a:xfrm>
            <a:prstGeom prst="bentArrow">
              <a:avLst>
                <a:gd name="adj1" fmla="val 28765"/>
                <a:gd name="adj2" fmla="val 38173"/>
                <a:gd name="adj3" fmla="val 50000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E267473-5599-415D-B500-44C3AD9C7944}"/>
                </a:ext>
              </a:extLst>
            </p:cNvPr>
            <p:cNvGrpSpPr/>
            <p:nvPr/>
          </p:nvGrpSpPr>
          <p:grpSpPr>
            <a:xfrm>
              <a:off x="3276853" y="4128557"/>
              <a:ext cx="610463" cy="401893"/>
              <a:chOff x="3276853" y="4143797"/>
              <a:chExt cx="610463" cy="401893"/>
            </a:xfrm>
          </p:grpSpPr>
          <p:sp>
            <p:nvSpPr>
              <p:cNvPr id="102" name="화살표: 굽음 101">
                <a:extLst>
                  <a:ext uri="{FF2B5EF4-FFF2-40B4-BE49-F238E27FC236}">
                    <a16:creationId xmlns:a16="http://schemas.microsoft.com/office/drawing/2014/main" id="{4AB4EB0C-F4D3-4367-A8EE-E3A11D397E14}"/>
                  </a:ext>
                </a:extLst>
              </p:cNvPr>
              <p:cNvSpPr/>
              <p:nvPr/>
            </p:nvSpPr>
            <p:spPr>
              <a:xfrm rot="5400000" flipH="1">
                <a:off x="3426424" y="4129484"/>
                <a:ext cx="329328" cy="357954"/>
              </a:xfrm>
              <a:prstGeom prst="bentArrow">
                <a:avLst>
                  <a:gd name="adj1" fmla="val 19741"/>
                  <a:gd name="adj2" fmla="val 27720"/>
                  <a:gd name="adj3" fmla="val 30907"/>
                  <a:gd name="adj4" fmla="val 54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오른쪽 102">
                <a:extLst>
                  <a:ext uri="{FF2B5EF4-FFF2-40B4-BE49-F238E27FC236}">
                    <a16:creationId xmlns:a16="http://schemas.microsoft.com/office/drawing/2014/main" id="{A5498ACB-131C-473C-A934-DDDAD086F66F}"/>
                  </a:ext>
                </a:extLst>
              </p:cNvPr>
              <p:cNvSpPr/>
              <p:nvPr/>
            </p:nvSpPr>
            <p:spPr>
              <a:xfrm rot="10800000" flipH="1">
                <a:off x="3276853" y="4334389"/>
                <a:ext cx="610463" cy="211301"/>
              </a:xfrm>
              <a:prstGeom prst="rightArrow">
                <a:avLst>
                  <a:gd name="adj1" fmla="val 36477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화살표: 굽음 106">
              <a:extLst>
                <a:ext uri="{FF2B5EF4-FFF2-40B4-BE49-F238E27FC236}">
                  <a16:creationId xmlns:a16="http://schemas.microsoft.com/office/drawing/2014/main" id="{D87AA7AE-74B7-460A-A95E-B67FC0999989}"/>
                </a:ext>
              </a:extLst>
            </p:cNvPr>
            <p:cNvSpPr/>
            <p:nvPr/>
          </p:nvSpPr>
          <p:spPr>
            <a:xfrm rot="16200000">
              <a:off x="7523707" y="2852730"/>
              <a:ext cx="253075" cy="538331"/>
            </a:xfrm>
            <a:prstGeom prst="bentArrow">
              <a:avLst>
                <a:gd name="adj1" fmla="val 28765"/>
                <a:gd name="adj2" fmla="val 38173"/>
                <a:gd name="adj3" fmla="val 50000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6211AA56-B59B-4B6A-AD11-1F3F16C330B1}"/>
                </a:ext>
              </a:extLst>
            </p:cNvPr>
            <p:cNvGrpSpPr/>
            <p:nvPr/>
          </p:nvGrpSpPr>
          <p:grpSpPr>
            <a:xfrm rot="10800000">
              <a:off x="7381079" y="3614583"/>
              <a:ext cx="610463" cy="401893"/>
              <a:chOff x="3276853" y="4143797"/>
              <a:chExt cx="610463" cy="401893"/>
            </a:xfrm>
          </p:grpSpPr>
          <p:sp>
            <p:nvSpPr>
              <p:cNvPr id="109" name="화살표: 굽음 108">
                <a:extLst>
                  <a:ext uri="{FF2B5EF4-FFF2-40B4-BE49-F238E27FC236}">
                    <a16:creationId xmlns:a16="http://schemas.microsoft.com/office/drawing/2014/main" id="{B2E6C1A7-4E09-4AEC-ADB8-305C764C4CDE}"/>
                  </a:ext>
                </a:extLst>
              </p:cNvPr>
              <p:cNvSpPr/>
              <p:nvPr/>
            </p:nvSpPr>
            <p:spPr>
              <a:xfrm rot="5400000" flipH="1">
                <a:off x="3426424" y="4129484"/>
                <a:ext cx="329328" cy="357954"/>
              </a:xfrm>
              <a:prstGeom prst="bentArrow">
                <a:avLst>
                  <a:gd name="adj1" fmla="val 19741"/>
                  <a:gd name="adj2" fmla="val 27720"/>
                  <a:gd name="adj3" fmla="val 30907"/>
                  <a:gd name="adj4" fmla="val 54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화살표: 오른쪽 109">
                <a:extLst>
                  <a:ext uri="{FF2B5EF4-FFF2-40B4-BE49-F238E27FC236}">
                    <a16:creationId xmlns:a16="http://schemas.microsoft.com/office/drawing/2014/main" id="{7A1F2BB4-19CE-42BF-819C-2BFED583465C}"/>
                  </a:ext>
                </a:extLst>
              </p:cNvPr>
              <p:cNvSpPr/>
              <p:nvPr/>
            </p:nvSpPr>
            <p:spPr>
              <a:xfrm rot="10800000" flipH="1">
                <a:off x="3276853" y="4334389"/>
                <a:ext cx="610463" cy="211301"/>
              </a:xfrm>
              <a:prstGeom prst="rightArrow">
                <a:avLst>
                  <a:gd name="adj1" fmla="val 36477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705BD6A1-3853-4C19-8E53-0B89DF05259D}"/>
                </a:ext>
              </a:extLst>
            </p:cNvPr>
            <p:cNvSpPr/>
            <p:nvPr/>
          </p:nvSpPr>
          <p:spPr>
            <a:xfrm rot="5400000">
              <a:off x="3114816" y="1485841"/>
              <a:ext cx="2520000" cy="2520000"/>
            </a:xfrm>
            <a:prstGeom prst="arc">
              <a:avLst>
                <a:gd name="adj1" fmla="val 16241925"/>
                <a:gd name="adj2" fmla="val 203563"/>
              </a:avLst>
            </a:prstGeom>
            <a:ln w="381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6E7CC83B-200E-4A34-8759-3C7CA451C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1069" y="4122493"/>
            <a:ext cx="1014555" cy="544727"/>
          </a:xfrm>
          <a:prstGeom prst="rect">
            <a:avLst/>
          </a:prstGeom>
        </p:spPr>
      </p:pic>
      <p:sp>
        <p:nvSpPr>
          <p:cNvPr id="104" name="타원 103">
            <a:extLst>
              <a:ext uri="{FF2B5EF4-FFF2-40B4-BE49-F238E27FC236}">
                <a16:creationId xmlns:a16="http://schemas.microsoft.com/office/drawing/2014/main" id="{772442E4-3177-48C6-8C08-9E669288408C}"/>
              </a:ext>
            </a:extLst>
          </p:cNvPr>
          <p:cNvSpPr/>
          <p:nvPr/>
        </p:nvSpPr>
        <p:spPr>
          <a:xfrm>
            <a:off x="5575626" y="4651482"/>
            <a:ext cx="199250" cy="192747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5B01712-410E-4F95-A85C-40B9741516A5}"/>
              </a:ext>
            </a:extLst>
          </p:cNvPr>
          <p:cNvSpPr/>
          <p:nvPr/>
        </p:nvSpPr>
        <p:spPr>
          <a:xfrm flipV="1">
            <a:off x="5615540" y="4934700"/>
            <a:ext cx="133178" cy="166900"/>
          </a:xfrm>
          <a:prstGeom prst="downArrow">
            <a:avLst>
              <a:gd name="adj1" fmla="val 39272"/>
              <a:gd name="adj2" fmla="val 5632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97D44483-6F7D-40DD-B2C5-6D4068F79B10}"/>
              </a:ext>
            </a:extLst>
          </p:cNvPr>
          <p:cNvSpPr/>
          <p:nvPr/>
        </p:nvSpPr>
        <p:spPr>
          <a:xfrm>
            <a:off x="5579953" y="4924157"/>
            <a:ext cx="199250" cy="192747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C4F12D8-11F0-486D-8D8E-B4D0C887AFBC}"/>
              </a:ext>
            </a:extLst>
          </p:cNvPr>
          <p:cNvSpPr/>
          <p:nvPr/>
        </p:nvSpPr>
        <p:spPr>
          <a:xfrm>
            <a:off x="5579926" y="4385547"/>
            <a:ext cx="199250" cy="192747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B1E3DD-E52C-43FB-814A-D98758E368EA}"/>
              </a:ext>
            </a:extLst>
          </p:cNvPr>
          <p:cNvGrpSpPr/>
          <p:nvPr/>
        </p:nvGrpSpPr>
        <p:grpSpPr>
          <a:xfrm>
            <a:off x="8038115" y="2011705"/>
            <a:ext cx="3136388" cy="708359"/>
            <a:chOff x="8038115" y="2011705"/>
            <a:chExt cx="3136388" cy="708359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CE77A48-AEF7-4EB4-B982-928AC0210B43}"/>
                </a:ext>
              </a:extLst>
            </p:cNvPr>
            <p:cNvSpPr txBox="1"/>
            <p:nvPr/>
          </p:nvSpPr>
          <p:spPr>
            <a:xfrm>
              <a:off x="9280634" y="2189718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 인식</a:t>
              </a: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A97135CE-AC6B-470E-B198-E3F2F036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8945BA-954A-4F12-BA03-5277392D06E9}"/>
              </a:ext>
            </a:extLst>
          </p:cNvPr>
          <p:cNvGrpSpPr/>
          <p:nvPr/>
        </p:nvGrpSpPr>
        <p:grpSpPr>
          <a:xfrm>
            <a:off x="8038114" y="3240857"/>
            <a:ext cx="3136388" cy="708359"/>
            <a:chOff x="8038114" y="3240857"/>
            <a:chExt cx="3136388" cy="708359"/>
          </a:xfrm>
        </p:grpSpPr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5496C82F-B111-4BEB-BAE0-D31DF14F6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4" y="3240857"/>
              <a:ext cx="1349255" cy="708359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A9BDE18-78AB-4B2A-8E91-0EDD571F219C}"/>
                </a:ext>
              </a:extLst>
            </p:cNvPr>
            <p:cNvSpPr txBox="1"/>
            <p:nvPr/>
          </p:nvSpPr>
          <p:spPr>
            <a:xfrm>
              <a:off x="9280633" y="3423522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신호등색 인지</a:t>
              </a:r>
            </a:p>
          </p:txBody>
        </p:sp>
      </p:grpSp>
      <p:pic>
        <p:nvPicPr>
          <p:cNvPr id="130" name="그림 129">
            <a:extLst>
              <a:ext uri="{FF2B5EF4-FFF2-40B4-BE49-F238E27FC236}">
                <a16:creationId xmlns:a16="http://schemas.microsoft.com/office/drawing/2014/main" id="{1C36DC44-BEF5-4738-A286-F066B61E1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80" y="5673752"/>
            <a:ext cx="1349255" cy="708359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73DE330A-F452-426E-8A87-A3D095C12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7" y="5699145"/>
            <a:ext cx="647553" cy="647553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E45A0507-3D38-42E7-A424-5BE0115A2043}"/>
              </a:ext>
            </a:extLst>
          </p:cNvPr>
          <p:cNvSpPr txBox="1"/>
          <p:nvPr/>
        </p:nvSpPr>
        <p:spPr>
          <a:xfrm>
            <a:off x="8871340" y="6324224"/>
            <a:ext cx="1056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Camera</a:t>
            </a:r>
            <a:endParaRPr lang="ko-KR" altLang="en-US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F865775-A574-4BCF-989A-658F44196C2F}"/>
              </a:ext>
            </a:extLst>
          </p:cNvPr>
          <p:cNvSpPr txBox="1"/>
          <p:nvPr/>
        </p:nvSpPr>
        <p:spPr>
          <a:xfrm>
            <a:off x="10062274" y="6337763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Lidar</a:t>
            </a:r>
            <a:endParaRPr lang="ko-KR" altLang="en-US" sz="1400" dirty="0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8885E7E1-FB5C-429F-ACBA-9E8A48562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72" y="5686280"/>
            <a:ext cx="647553" cy="647553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3716BE5B-745A-4048-BE8C-FE327A445312}"/>
              </a:ext>
            </a:extLst>
          </p:cNvPr>
          <p:cNvSpPr txBox="1"/>
          <p:nvPr/>
        </p:nvSpPr>
        <p:spPr>
          <a:xfrm>
            <a:off x="10964257" y="635033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IMU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40EB22-4C77-4088-ADE1-8A248FC67D20}"/>
              </a:ext>
            </a:extLst>
          </p:cNvPr>
          <p:cNvGrpSpPr/>
          <p:nvPr/>
        </p:nvGrpSpPr>
        <p:grpSpPr>
          <a:xfrm>
            <a:off x="8038114" y="4472758"/>
            <a:ext cx="3138254" cy="708359"/>
            <a:chOff x="8038114" y="4472758"/>
            <a:chExt cx="3138254" cy="708359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92A6838-456E-499D-9C57-FC5A0A68E415}"/>
                </a:ext>
              </a:extLst>
            </p:cNvPr>
            <p:cNvSpPr txBox="1"/>
            <p:nvPr/>
          </p:nvSpPr>
          <p:spPr>
            <a:xfrm>
              <a:off x="9282499" y="4659562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차선 따라 진행</a:t>
              </a: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4F72304C-7238-4C62-8CE6-1D7BEB3E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4" y="4472758"/>
              <a:ext cx="1349255" cy="708359"/>
            </a:xfrm>
            <a:prstGeom prst="rect">
              <a:avLst/>
            </a:prstGeom>
          </p:spPr>
        </p:pic>
      </p:grpSp>
      <p:pic>
        <p:nvPicPr>
          <p:cNvPr id="138" name="그림 137">
            <a:extLst>
              <a:ext uri="{FF2B5EF4-FFF2-40B4-BE49-F238E27FC236}">
                <a16:creationId xmlns:a16="http://schemas.microsoft.com/office/drawing/2014/main" id="{D1799721-84FE-4B1B-B9D2-502D0E3A5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57" y="5407606"/>
            <a:ext cx="745832" cy="745832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4F9D6896-7E34-4A43-86A3-8AE24A242030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11610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12474 -7.40741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74 -7.40741E-7 L 0.23204 -7.40741E-7 C 0.27995 -7.40741E-7 0.33933 -0.09074 0.33933 -0.16458 L 0.33933 -0.32893 " pathEditMode="relative" rAng="0" ptsTypes="AAAA">
                                      <p:cBhvr>
                                        <p:cTn id="22" dur="2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1645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5400000">
                                      <p:cBhvr>
                                        <p:cTn id="24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3. </a:t>
            </a:r>
            <a:r>
              <a:rPr lang="ko-KR" altLang="en-US" b="1" dirty="0"/>
              <a:t>사거리 교차로 우회전 주행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8475B4-1A1F-4B9C-9E2B-250A50AF380E}"/>
              </a:ext>
            </a:extLst>
          </p:cNvPr>
          <p:cNvGrpSpPr/>
          <p:nvPr/>
        </p:nvGrpSpPr>
        <p:grpSpPr>
          <a:xfrm>
            <a:off x="824854" y="1485841"/>
            <a:ext cx="7125185" cy="5163771"/>
            <a:chOff x="1308329" y="1485841"/>
            <a:chExt cx="7125185" cy="51637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391951-D948-46EE-8DDD-BDA1A2892181}"/>
                </a:ext>
              </a:extLst>
            </p:cNvPr>
            <p:cNvSpPr/>
            <p:nvPr/>
          </p:nvSpPr>
          <p:spPr>
            <a:xfrm>
              <a:off x="4794116" y="1550200"/>
              <a:ext cx="1650209" cy="50834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8E5FB1-B45A-4A83-9C83-EEF3DE166BB8}"/>
                </a:ext>
              </a:extLst>
            </p:cNvPr>
            <p:cNvSpPr/>
            <p:nvPr/>
          </p:nvSpPr>
          <p:spPr>
            <a:xfrm>
              <a:off x="1311968" y="2790373"/>
              <a:ext cx="7047435" cy="25872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450CA-6E29-40E8-91D5-F4675EF4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9587" y="4083982"/>
              <a:ext cx="2757059" cy="1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EA9B634-6DDE-4A38-BA35-3DDC13BC221C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8" y="4734323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6BE3DA2-2F28-47BD-B2C5-2AE51630807C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>
              <a:off x="7190846" y="4083982"/>
              <a:ext cx="1168557" cy="1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1C8FFB4-EEE1-435B-AA66-648A1ECE0717}"/>
                </a:ext>
              </a:extLst>
            </p:cNvPr>
            <p:cNvCxnSpPr>
              <a:cxnSpLocks/>
            </p:cNvCxnSpPr>
            <p:nvPr/>
          </p:nvCxnSpPr>
          <p:spPr>
            <a:xfrm>
              <a:off x="4963766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15304AD-A2EE-4EBB-8917-2CCF7CB4908C}"/>
                </a:ext>
              </a:extLst>
            </p:cNvPr>
            <p:cNvCxnSpPr>
              <a:cxnSpLocks/>
            </p:cNvCxnSpPr>
            <p:nvPr/>
          </p:nvCxnSpPr>
          <p:spPr>
            <a:xfrm>
              <a:off x="5157723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BCCA7A0-944D-48A2-BD99-B1EFBD2F9133}"/>
                </a:ext>
              </a:extLst>
            </p:cNvPr>
            <p:cNvCxnSpPr>
              <a:cxnSpLocks/>
            </p:cNvCxnSpPr>
            <p:nvPr/>
          </p:nvCxnSpPr>
          <p:spPr>
            <a:xfrm>
              <a:off x="5376438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03DAC22-1D0B-405A-A0C6-547AE4B89D22}"/>
                </a:ext>
              </a:extLst>
            </p:cNvPr>
            <p:cNvCxnSpPr>
              <a:cxnSpLocks/>
            </p:cNvCxnSpPr>
            <p:nvPr/>
          </p:nvCxnSpPr>
          <p:spPr>
            <a:xfrm>
              <a:off x="5599986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1EAA46E-5A5D-4410-A6E6-334A40A3277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443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C5BA193-A994-4B11-8F00-252154C1CD5A}"/>
                </a:ext>
              </a:extLst>
            </p:cNvPr>
            <p:cNvCxnSpPr>
              <a:cxnSpLocks/>
            </p:cNvCxnSpPr>
            <p:nvPr/>
          </p:nvCxnSpPr>
          <p:spPr>
            <a:xfrm>
              <a:off x="6047661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94A3D8C-2E49-408F-86F5-91B25B0231B1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79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5A5B49D-BA9E-44F2-9925-296640744CDF}"/>
                </a:ext>
              </a:extLst>
            </p:cNvPr>
            <p:cNvCxnSpPr>
              <a:cxnSpLocks/>
            </p:cNvCxnSpPr>
            <p:nvPr/>
          </p:nvCxnSpPr>
          <p:spPr>
            <a:xfrm>
              <a:off x="5623983" y="1550201"/>
              <a:ext cx="0" cy="521475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443D5B1-8750-4626-AA58-BC68E2524502}"/>
                </a:ext>
              </a:extLst>
            </p:cNvPr>
            <p:cNvCxnSpPr>
              <a:cxnSpLocks/>
            </p:cNvCxnSpPr>
            <p:nvPr/>
          </p:nvCxnSpPr>
          <p:spPr>
            <a:xfrm>
              <a:off x="4831821" y="2014526"/>
              <a:ext cx="753876" cy="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60E8560-3BBC-49D2-A01A-DD3468A65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09" y="1538336"/>
              <a:ext cx="2712" cy="130364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2A2AD78-20DE-43F9-B353-029EE6A51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1886" y="1538336"/>
              <a:ext cx="6057" cy="130276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1F8C091-817D-448A-81C6-9C903B6DE4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274849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70177A9-1A65-4C14-80E2-83EFA309D80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80892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2851864-6BB7-41AC-B4D5-641B0EC974F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62177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D809E18-5281-40E1-A211-3869EC6488B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38629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C3D310-ABA3-4DBA-9E51-260CBD2C031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417172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BDE77ED-170E-4A1F-8BAE-77E11A8037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90954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0280807-4AD3-4AA6-AC69-18FAF076839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64736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56FE203-2116-4BFD-A697-1B52934EDEE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14632" y="6112168"/>
              <a:ext cx="0" cy="521475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745C5CA-6737-44AF-94F5-607FB2CCB55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52918" y="6169318"/>
              <a:ext cx="753876" cy="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1301592-8215-48BF-87F4-E45F79508599}"/>
                </a:ext>
              </a:extLst>
            </p:cNvPr>
            <p:cNvGrpSpPr/>
            <p:nvPr/>
          </p:nvGrpSpPr>
          <p:grpSpPr>
            <a:xfrm rot="5400000">
              <a:off x="6091044" y="3284593"/>
              <a:ext cx="1310113" cy="581888"/>
              <a:chOff x="5592945" y="2341418"/>
              <a:chExt cx="1310113" cy="581888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D437C813-6670-44E7-8E37-7994AD25A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4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DC4091E3-4DF7-4C21-A456-7791A7F68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90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C556D50E-5191-4D08-95D1-8214C2AA3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617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4007E2C8-189A-4313-A553-836BB259B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16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55521B1-DB21-4878-A862-B671B562DE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62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D2D8145B-830C-47ED-86D1-592C62BD5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6840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B0C2ABCE-8C97-4038-8929-93D164C1F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058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26CF629-C851-4553-BC0F-6B8547747D4F}"/>
                </a:ext>
              </a:extLst>
            </p:cNvPr>
            <p:cNvGrpSpPr/>
            <p:nvPr/>
          </p:nvGrpSpPr>
          <p:grpSpPr>
            <a:xfrm rot="5400000">
              <a:off x="3804748" y="3284592"/>
              <a:ext cx="1310113" cy="581888"/>
              <a:chOff x="5592945" y="2341418"/>
              <a:chExt cx="1310113" cy="58188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8ACBE6BE-507B-4063-B0B3-1316BDA02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4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C89D882B-F970-4337-864D-B948D3153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90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F66B797-7EFD-46E8-987C-1BF62E3B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617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EF8C90C-344A-4391-A4FA-ED79B8B02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16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64D9D964-1292-45C5-BA38-F02E7EFD1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62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2C4802A-1853-4E41-A74E-E3473D250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6840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D013CA4-89F7-4ACE-AD3C-8BD435F65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058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53B2336-824A-4E71-812F-5D928F2F1C0C}"/>
                </a:ext>
              </a:extLst>
            </p:cNvPr>
            <p:cNvGrpSpPr/>
            <p:nvPr/>
          </p:nvGrpSpPr>
          <p:grpSpPr>
            <a:xfrm>
              <a:off x="6455157" y="4422221"/>
              <a:ext cx="581888" cy="857677"/>
              <a:chOff x="5685844" y="3739609"/>
              <a:chExt cx="581888" cy="857677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BB1A608B-31D3-45C8-B998-2A70D623EF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44866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2630524B-34DD-4340-8DFE-73265751CF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64897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50CA5716-ED4E-43EB-AF4B-664FEA509C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861337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70F460E3-1AED-4B55-BE59-7F9E3DBAF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08488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FF08E46D-DD1C-40AA-91C0-7570D1B87A1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30634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010DD0-24E3-4233-9A5E-3701A0E22AFD}"/>
                </a:ext>
              </a:extLst>
            </p:cNvPr>
            <p:cNvGrpSpPr/>
            <p:nvPr/>
          </p:nvGrpSpPr>
          <p:grpSpPr>
            <a:xfrm>
              <a:off x="4168861" y="4429781"/>
              <a:ext cx="581888" cy="857677"/>
              <a:chOff x="5685844" y="3739609"/>
              <a:chExt cx="581888" cy="857677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738D0CC-7AA1-486B-A544-B35BFBAAC5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44866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FB532B16-7531-4113-ADC9-B7726E8CCB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64897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91BAD179-E19D-49CF-84EB-AE5BEC955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861337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B5236B3-681C-414A-BCB4-5F1B58364E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08488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B55EDE8C-06D4-4D4B-BB86-0ABFCC7C6E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30634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E078B47-800D-42D1-8C59-0A331B537F67}"/>
                </a:ext>
              </a:extLst>
            </p:cNvPr>
            <p:cNvCxnSpPr>
              <a:cxnSpLocks/>
            </p:cNvCxnSpPr>
            <p:nvPr/>
          </p:nvCxnSpPr>
          <p:spPr>
            <a:xfrm>
              <a:off x="4007114" y="4122681"/>
              <a:ext cx="0" cy="120204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881534-E803-4132-8EB5-4B306B4AED0A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7" y="3442117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9396A54-9AC8-4F02-8AB1-43282FD79463}"/>
                </a:ext>
              </a:extLst>
            </p:cNvPr>
            <p:cNvCxnSpPr>
              <a:cxnSpLocks/>
            </p:cNvCxnSpPr>
            <p:nvPr/>
          </p:nvCxnSpPr>
          <p:spPr>
            <a:xfrm>
              <a:off x="7314671" y="3426223"/>
              <a:ext cx="111884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E9CC9AC-B874-4417-86ED-CA0961AFC001}"/>
                </a:ext>
              </a:extLst>
            </p:cNvPr>
            <p:cNvCxnSpPr>
              <a:cxnSpLocks/>
            </p:cNvCxnSpPr>
            <p:nvPr/>
          </p:nvCxnSpPr>
          <p:spPr>
            <a:xfrm>
              <a:off x="7251964" y="2841100"/>
              <a:ext cx="0" cy="120869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F9D63BF-D209-4610-8F0F-EB8DA2BCD82C}"/>
                </a:ext>
              </a:extLst>
            </p:cNvPr>
            <p:cNvCxnSpPr>
              <a:cxnSpLocks/>
            </p:cNvCxnSpPr>
            <p:nvPr/>
          </p:nvCxnSpPr>
          <p:spPr>
            <a:xfrm>
              <a:off x="7314671" y="4718429"/>
              <a:ext cx="111884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F950C0D-1582-4F19-A464-E07738E1B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9587" y="2832840"/>
              <a:ext cx="3524639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DC8D150-2A3C-414C-A351-FFCB924F0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758" y="2832840"/>
              <a:ext cx="19602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FDD5DE9-41FD-4BF4-B85A-586C9EA6A3E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4240" y="5324721"/>
              <a:ext cx="2712" cy="130364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CBA72B-5ABE-4C1C-802E-3A2399A06BC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828118" y="5325600"/>
              <a:ext cx="6057" cy="130276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F887E0-2BD3-4840-BE78-C7EA1055130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308329" y="5328600"/>
              <a:ext cx="3524639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966B930-5794-4D85-946E-6E419028BC0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0938" y="5327085"/>
              <a:ext cx="19602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0A5A3351-8CCD-49C0-8B67-79FAB762CDE6}"/>
                </a:ext>
              </a:extLst>
            </p:cNvPr>
            <p:cNvSpPr/>
            <p:nvPr/>
          </p:nvSpPr>
          <p:spPr>
            <a:xfrm rot="16200000">
              <a:off x="5886930" y="6405608"/>
              <a:ext cx="276706" cy="2113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5C1EF7E4-FFD7-426B-8755-FAA504E40E40}"/>
                </a:ext>
              </a:extLst>
            </p:cNvPr>
            <p:cNvSpPr/>
            <p:nvPr/>
          </p:nvSpPr>
          <p:spPr>
            <a:xfrm rot="5400000">
              <a:off x="5089758" y="1563436"/>
              <a:ext cx="276706" cy="2113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7BF50D84-10CD-4B67-8D0B-75C04E063E78}"/>
                </a:ext>
              </a:extLst>
            </p:cNvPr>
            <p:cNvGrpSpPr/>
            <p:nvPr/>
          </p:nvGrpSpPr>
          <p:grpSpPr>
            <a:xfrm>
              <a:off x="6030619" y="4291429"/>
              <a:ext cx="264875" cy="900645"/>
              <a:chOff x="6507398" y="4271962"/>
              <a:chExt cx="264875" cy="900645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EF63F889-BFDC-4A37-ADF0-426BFE78D6D4}"/>
                  </a:ext>
                </a:extLst>
              </p:cNvPr>
              <p:cNvSpPr/>
              <p:nvPr/>
            </p:nvSpPr>
            <p:spPr>
              <a:xfrm>
                <a:off x="6507398" y="4271962"/>
                <a:ext cx="264875" cy="90064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710380C-DB6E-4242-87D2-EEB8A2D6E1F7}"/>
                  </a:ext>
                </a:extLst>
              </p:cNvPr>
              <p:cNvSpPr/>
              <p:nvPr/>
            </p:nvSpPr>
            <p:spPr>
              <a:xfrm>
                <a:off x="6540210" y="4365863"/>
                <a:ext cx="199250" cy="19274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9447037E-BE73-4DA2-A713-6058E2BA8EDE}"/>
                  </a:ext>
                </a:extLst>
              </p:cNvPr>
              <p:cNvSpPr/>
              <p:nvPr/>
            </p:nvSpPr>
            <p:spPr>
              <a:xfrm>
                <a:off x="6537728" y="4632014"/>
                <a:ext cx="199250" cy="19274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59A62FFC-815E-4379-A6B2-414CCEE5555A}"/>
                  </a:ext>
                </a:extLst>
              </p:cNvPr>
              <p:cNvSpPr/>
              <p:nvPr/>
            </p:nvSpPr>
            <p:spPr>
              <a:xfrm>
                <a:off x="6540210" y="4904692"/>
                <a:ext cx="199250" cy="19274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화살표: 굽음 2">
              <a:extLst>
                <a:ext uri="{FF2B5EF4-FFF2-40B4-BE49-F238E27FC236}">
                  <a16:creationId xmlns:a16="http://schemas.microsoft.com/office/drawing/2014/main" id="{61CFE9FB-9270-4EFF-A099-6CF59CA5856F}"/>
                </a:ext>
              </a:extLst>
            </p:cNvPr>
            <p:cNvSpPr/>
            <p:nvPr/>
          </p:nvSpPr>
          <p:spPr>
            <a:xfrm rot="5400000">
              <a:off x="3416367" y="4840670"/>
              <a:ext cx="253075" cy="538331"/>
            </a:xfrm>
            <a:prstGeom prst="bentArrow">
              <a:avLst>
                <a:gd name="adj1" fmla="val 28765"/>
                <a:gd name="adj2" fmla="val 38173"/>
                <a:gd name="adj3" fmla="val 50000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E267473-5599-415D-B500-44C3AD9C7944}"/>
                </a:ext>
              </a:extLst>
            </p:cNvPr>
            <p:cNvGrpSpPr/>
            <p:nvPr/>
          </p:nvGrpSpPr>
          <p:grpSpPr>
            <a:xfrm>
              <a:off x="3276853" y="4128557"/>
              <a:ext cx="610463" cy="401893"/>
              <a:chOff x="3276853" y="4143797"/>
              <a:chExt cx="610463" cy="401893"/>
            </a:xfrm>
          </p:grpSpPr>
          <p:sp>
            <p:nvSpPr>
              <p:cNvPr id="102" name="화살표: 굽음 101">
                <a:extLst>
                  <a:ext uri="{FF2B5EF4-FFF2-40B4-BE49-F238E27FC236}">
                    <a16:creationId xmlns:a16="http://schemas.microsoft.com/office/drawing/2014/main" id="{4AB4EB0C-F4D3-4367-A8EE-E3A11D397E14}"/>
                  </a:ext>
                </a:extLst>
              </p:cNvPr>
              <p:cNvSpPr/>
              <p:nvPr/>
            </p:nvSpPr>
            <p:spPr>
              <a:xfrm rot="5400000" flipH="1">
                <a:off x="3426424" y="4129484"/>
                <a:ext cx="329328" cy="357954"/>
              </a:xfrm>
              <a:prstGeom prst="bentArrow">
                <a:avLst>
                  <a:gd name="adj1" fmla="val 19741"/>
                  <a:gd name="adj2" fmla="val 27720"/>
                  <a:gd name="adj3" fmla="val 30907"/>
                  <a:gd name="adj4" fmla="val 54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오른쪽 102">
                <a:extLst>
                  <a:ext uri="{FF2B5EF4-FFF2-40B4-BE49-F238E27FC236}">
                    <a16:creationId xmlns:a16="http://schemas.microsoft.com/office/drawing/2014/main" id="{A5498ACB-131C-473C-A934-DDDAD086F66F}"/>
                  </a:ext>
                </a:extLst>
              </p:cNvPr>
              <p:cNvSpPr/>
              <p:nvPr/>
            </p:nvSpPr>
            <p:spPr>
              <a:xfrm rot="10800000" flipH="1">
                <a:off x="3276853" y="4334389"/>
                <a:ext cx="610463" cy="211301"/>
              </a:xfrm>
              <a:prstGeom prst="rightArrow">
                <a:avLst>
                  <a:gd name="adj1" fmla="val 36477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화살표: 굽음 106">
              <a:extLst>
                <a:ext uri="{FF2B5EF4-FFF2-40B4-BE49-F238E27FC236}">
                  <a16:creationId xmlns:a16="http://schemas.microsoft.com/office/drawing/2014/main" id="{D87AA7AE-74B7-460A-A95E-B67FC0999989}"/>
                </a:ext>
              </a:extLst>
            </p:cNvPr>
            <p:cNvSpPr/>
            <p:nvPr/>
          </p:nvSpPr>
          <p:spPr>
            <a:xfrm rot="16200000">
              <a:off x="7523707" y="2852730"/>
              <a:ext cx="253075" cy="538331"/>
            </a:xfrm>
            <a:prstGeom prst="bentArrow">
              <a:avLst>
                <a:gd name="adj1" fmla="val 28765"/>
                <a:gd name="adj2" fmla="val 38173"/>
                <a:gd name="adj3" fmla="val 50000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6211AA56-B59B-4B6A-AD11-1F3F16C330B1}"/>
                </a:ext>
              </a:extLst>
            </p:cNvPr>
            <p:cNvGrpSpPr/>
            <p:nvPr/>
          </p:nvGrpSpPr>
          <p:grpSpPr>
            <a:xfrm rot="10800000">
              <a:off x="7381079" y="3614583"/>
              <a:ext cx="610463" cy="401893"/>
              <a:chOff x="3276853" y="4143797"/>
              <a:chExt cx="610463" cy="401893"/>
            </a:xfrm>
          </p:grpSpPr>
          <p:sp>
            <p:nvSpPr>
              <p:cNvPr id="109" name="화살표: 굽음 108">
                <a:extLst>
                  <a:ext uri="{FF2B5EF4-FFF2-40B4-BE49-F238E27FC236}">
                    <a16:creationId xmlns:a16="http://schemas.microsoft.com/office/drawing/2014/main" id="{B2E6C1A7-4E09-4AEC-ADB8-305C764C4CDE}"/>
                  </a:ext>
                </a:extLst>
              </p:cNvPr>
              <p:cNvSpPr/>
              <p:nvPr/>
            </p:nvSpPr>
            <p:spPr>
              <a:xfrm rot="5400000" flipH="1">
                <a:off x="3426424" y="4129484"/>
                <a:ext cx="329328" cy="357954"/>
              </a:xfrm>
              <a:prstGeom prst="bentArrow">
                <a:avLst>
                  <a:gd name="adj1" fmla="val 19741"/>
                  <a:gd name="adj2" fmla="val 27720"/>
                  <a:gd name="adj3" fmla="val 30907"/>
                  <a:gd name="adj4" fmla="val 54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화살표: 오른쪽 109">
                <a:extLst>
                  <a:ext uri="{FF2B5EF4-FFF2-40B4-BE49-F238E27FC236}">
                    <a16:creationId xmlns:a16="http://schemas.microsoft.com/office/drawing/2014/main" id="{7A1F2BB4-19CE-42BF-819C-2BFED583465C}"/>
                  </a:ext>
                </a:extLst>
              </p:cNvPr>
              <p:cNvSpPr/>
              <p:nvPr/>
            </p:nvSpPr>
            <p:spPr>
              <a:xfrm rot="10800000" flipH="1">
                <a:off x="3276853" y="4334389"/>
                <a:ext cx="610463" cy="211301"/>
              </a:xfrm>
              <a:prstGeom prst="rightArrow">
                <a:avLst>
                  <a:gd name="adj1" fmla="val 36477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705BD6A1-3853-4C19-8E53-0B89DF05259D}"/>
                </a:ext>
              </a:extLst>
            </p:cNvPr>
            <p:cNvSpPr/>
            <p:nvPr/>
          </p:nvSpPr>
          <p:spPr>
            <a:xfrm rot="5400000">
              <a:off x="3114816" y="1485841"/>
              <a:ext cx="2520000" cy="2520000"/>
            </a:xfrm>
            <a:prstGeom prst="arc">
              <a:avLst>
                <a:gd name="adj1" fmla="val 16241925"/>
                <a:gd name="adj2" fmla="val 203563"/>
              </a:avLst>
            </a:prstGeom>
            <a:ln w="381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4" name="타원 103">
            <a:extLst>
              <a:ext uri="{FF2B5EF4-FFF2-40B4-BE49-F238E27FC236}">
                <a16:creationId xmlns:a16="http://schemas.microsoft.com/office/drawing/2014/main" id="{99C98F42-767D-41F0-AA8C-1BC72DEC8A45}"/>
              </a:ext>
            </a:extLst>
          </p:cNvPr>
          <p:cNvSpPr/>
          <p:nvPr/>
        </p:nvSpPr>
        <p:spPr>
          <a:xfrm>
            <a:off x="5575629" y="4651482"/>
            <a:ext cx="199250" cy="192747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16B88604-ECD7-4CBF-B2F1-6EB45C32DA8E}"/>
              </a:ext>
            </a:extLst>
          </p:cNvPr>
          <p:cNvSpPr/>
          <p:nvPr/>
        </p:nvSpPr>
        <p:spPr>
          <a:xfrm>
            <a:off x="5578826" y="4924939"/>
            <a:ext cx="199250" cy="192747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B4B727A5-A1B6-4C7F-96BA-BA43CDE08404}"/>
              </a:ext>
            </a:extLst>
          </p:cNvPr>
          <p:cNvSpPr/>
          <p:nvPr/>
        </p:nvSpPr>
        <p:spPr>
          <a:xfrm>
            <a:off x="5579929" y="4385547"/>
            <a:ext cx="199250" cy="192747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3B1C979A-A57C-43F9-90C9-518132A32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1072" y="4770193"/>
            <a:ext cx="1014555" cy="54472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10887A2-FF47-46DC-860D-E4C263F21E8B}"/>
              </a:ext>
            </a:extLst>
          </p:cNvPr>
          <p:cNvGrpSpPr/>
          <p:nvPr/>
        </p:nvGrpSpPr>
        <p:grpSpPr>
          <a:xfrm>
            <a:off x="8038115" y="2011705"/>
            <a:ext cx="3136388" cy="708359"/>
            <a:chOff x="8038115" y="2011705"/>
            <a:chExt cx="3136388" cy="70835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1DAE3C2-48E1-4962-A0F2-48AB1DD42710}"/>
                </a:ext>
              </a:extLst>
            </p:cNvPr>
            <p:cNvSpPr txBox="1"/>
            <p:nvPr/>
          </p:nvSpPr>
          <p:spPr>
            <a:xfrm>
              <a:off x="9280634" y="2189718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 인식</a:t>
              </a: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CAE1A133-3FEA-4210-8C08-EA2729EF3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E25FE8-255E-4CA5-A82B-6BAEAF2F5301}"/>
              </a:ext>
            </a:extLst>
          </p:cNvPr>
          <p:cNvGrpSpPr/>
          <p:nvPr/>
        </p:nvGrpSpPr>
        <p:grpSpPr>
          <a:xfrm>
            <a:off x="8038114" y="3240857"/>
            <a:ext cx="3277050" cy="737267"/>
            <a:chOff x="8038114" y="3240857"/>
            <a:chExt cx="3277050" cy="737267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EBCF74E5-4F5B-4053-AD2E-D70FF353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4" y="3240857"/>
              <a:ext cx="1349255" cy="70835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6521C92-2910-4807-A2BC-9729E93CF00F}"/>
                </a:ext>
              </a:extLst>
            </p:cNvPr>
            <p:cNvSpPr txBox="1"/>
            <p:nvPr/>
          </p:nvSpPr>
          <p:spPr>
            <a:xfrm>
              <a:off x="9237721" y="3331793"/>
              <a:ext cx="207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신호등색 인지</a:t>
              </a:r>
              <a:endParaRPr lang="en-US" altLang="ko-KR" dirty="0">
                <a:solidFill>
                  <a:srgbClr val="002060"/>
                </a:solidFill>
              </a:endParaRPr>
            </a:p>
            <a:p>
              <a:r>
                <a:rPr lang="ko-KR" altLang="en-US" dirty="0">
                  <a:solidFill>
                    <a:srgbClr val="002060"/>
                  </a:solidFill>
                </a:rPr>
                <a:t>보행자 여부 판단</a:t>
              </a:r>
            </a:p>
          </p:txBody>
        </p:sp>
      </p:grpSp>
      <p:pic>
        <p:nvPicPr>
          <p:cNvPr id="118" name="그림 117">
            <a:extLst>
              <a:ext uri="{FF2B5EF4-FFF2-40B4-BE49-F238E27FC236}">
                <a16:creationId xmlns:a16="http://schemas.microsoft.com/office/drawing/2014/main" id="{2C285587-8FBE-43E3-B130-EA3B9AEB3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80" y="5673752"/>
            <a:ext cx="1349255" cy="708359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F0E39F53-2974-45AA-B83B-144B47E860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7" y="5699145"/>
            <a:ext cx="647553" cy="647553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27BDC572-72B9-4552-943A-7A6C1508E9DF}"/>
              </a:ext>
            </a:extLst>
          </p:cNvPr>
          <p:cNvSpPr txBox="1"/>
          <p:nvPr/>
        </p:nvSpPr>
        <p:spPr>
          <a:xfrm>
            <a:off x="8871340" y="6324224"/>
            <a:ext cx="1056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Camera</a:t>
            </a:r>
            <a:endParaRPr lang="ko-KR" altLang="en-US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25355C2-467E-4933-B923-1D2B68D46C54}"/>
              </a:ext>
            </a:extLst>
          </p:cNvPr>
          <p:cNvSpPr txBox="1"/>
          <p:nvPr/>
        </p:nvSpPr>
        <p:spPr>
          <a:xfrm>
            <a:off x="10062274" y="6337763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Lidar</a:t>
            </a:r>
            <a:endParaRPr lang="ko-KR" altLang="en-US" sz="1400" dirty="0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59C60295-3F9F-4A25-8462-749611D08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72" y="5686280"/>
            <a:ext cx="647553" cy="647553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CD825FAC-A2CA-4896-9CF2-FFD87B5AFFF0}"/>
              </a:ext>
            </a:extLst>
          </p:cNvPr>
          <p:cNvSpPr txBox="1"/>
          <p:nvPr/>
        </p:nvSpPr>
        <p:spPr>
          <a:xfrm>
            <a:off x="10964257" y="635033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IMU</a:t>
            </a:r>
            <a:endParaRPr lang="ko-KR" altLang="en-US" sz="1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4549DB-2377-41C3-BD57-A665A15A9A60}"/>
              </a:ext>
            </a:extLst>
          </p:cNvPr>
          <p:cNvGrpSpPr/>
          <p:nvPr/>
        </p:nvGrpSpPr>
        <p:grpSpPr>
          <a:xfrm>
            <a:off x="8388964" y="4546292"/>
            <a:ext cx="2787404" cy="647553"/>
            <a:chOff x="8388964" y="4546292"/>
            <a:chExt cx="2787404" cy="647553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F51B616-85A9-426A-BAD8-11CEEC488158}"/>
                </a:ext>
              </a:extLst>
            </p:cNvPr>
            <p:cNvSpPr txBox="1"/>
            <p:nvPr/>
          </p:nvSpPr>
          <p:spPr>
            <a:xfrm>
              <a:off x="9282499" y="4659562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우회전 주행</a:t>
              </a: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AF30DEE8-59BE-465D-B497-131C70D02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964" y="4546292"/>
              <a:ext cx="647553" cy="64755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B9E5F2-ACC6-4A46-A8FC-277FBCC66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57" y="5407606"/>
            <a:ext cx="745832" cy="74583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D80A443-296E-4D83-9990-0311B49A152E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4DFBC35-B7D4-4F59-86DE-27844665505E}"/>
              </a:ext>
            </a:extLst>
          </p:cNvPr>
          <p:cNvSpPr/>
          <p:nvPr/>
        </p:nvSpPr>
        <p:spPr>
          <a:xfrm>
            <a:off x="4240660" y="527270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1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12474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74 4.81481E-6 L 0.1987 4.81481E-6 C 0.23178 4.81481E-6 0.27279 0.04282 0.27279 0.078 L 0.27279 0.15601 " pathEditMode="relative" rAng="0" ptsTypes="AAAA">
                                      <p:cBhvr>
                                        <p:cTn id="22" dur="2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78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5400000">
                                      <p:cBhvr>
                                        <p:cTn id="24" dur="6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8475B4-1A1F-4B9C-9E2B-250A50AF380E}"/>
              </a:ext>
            </a:extLst>
          </p:cNvPr>
          <p:cNvGrpSpPr/>
          <p:nvPr/>
        </p:nvGrpSpPr>
        <p:grpSpPr>
          <a:xfrm>
            <a:off x="824858" y="1485841"/>
            <a:ext cx="7125185" cy="5163771"/>
            <a:chOff x="1308329" y="1485841"/>
            <a:chExt cx="7125185" cy="51637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391951-D948-46EE-8DDD-BDA1A2892181}"/>
                </a:ext>
              </a:extLst>
            </p:cNvPr>
            <p:cNvSpPr/>
            <p:nvPr/>
          </p:nvSpPr>
          <p:spPr>
            <a:xfrm>
              <a:off x="4794116" y="1550200"/>
              <a:ext cx="1650209" cy="50834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8E5FB1-B45A-4A83-9C83-EEF3DE166BB8}"/>
                </a:ext>
              </a:extLst>
            </p:cNvPr>
            <p:cNvSpPr/>
            <p:nvPr/>
          </p:nvSpPr>
          <p:spPr>
            <a:xfrm>
              <a:off x="1311968" y="2790373"/>
              <a:ext cx="7047435" cy="25872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450CA-6E29-40E8-91D5-F4675EF4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9587" y="4083982"/>
              <a:ext cx="2757059" cy="1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EA9B634-6DDE-4A38-BA35-3DDC13BC221C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8" y="4734323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6BE3DA2-2F28-47BD-B2C5-2AE51630807C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>
              <a:off x="7190846" y="4083982"/>
              <a:ext cx="1168557" cy="1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1C8FFB4-EEE1-435B-AA66-648A1ECE0717}"/>
                </a:ext>
              </a:extLst>
            </p:cNvPr>
            <p:cNvCxnSpPr>
              <a:cxnSpLocks/>
            </p:cNvCxnSpPr>
            <p:nvPr/>
          </p:nvCxnSpPr>
          <p:spPr>
            <a:xfrm>
              <a:off x="4963766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15304AD-A2EE-4EBB-8917-2CCF7CB4908C}"/>
                </a:ext>
              </a:extLst>
            </p:cNvPr>
            <p:cNvCxnSpPr>
              <a:cxnSpLocks/>
            </p:cNvCxnSpPr>
            <p:nvPr/>
          </p:nvCxnSpPr>
          <p:spPr>
            <a:xfrm>
              <a:off x="5157723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BCCA7A0-944D-48A2-BD99-B1EFBD2F9133}"/>
                </a:ext>
              </a:extLst>
            </p:cNvPr>
            <p:cNvCxnSpPr>
              <a:cxnSpLocks/>
            </p:cNvCxnSpPr>
            <p:nvPr/>
          </p:nvCxnSpPr>
          <p:spPr>
            <a:xfrm>
              <a:off x="5376438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03DAC22-1D0B-405A-A0C6-547AE4B89D22}"/>
                </a:ext>
              </a:extLst>
            </p:cNvPr>
            <p:cNvCxnSpPr>
              <a:cxnSpLocks/>
            </p:cNvCxnSpPr>
            <p:nvPr/>
          </p:nvCxnSpPr>
          <p:spPr>
            <a:xfrm>
              <a:off x="5599986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1EAA46E-5A5D-4410-A6E6-334A40A3277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443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C5BA193-A994-4B11-8F00-252154C1CD5A}"/>
                </a:ext>
              </a:extLst>
            </p:cNvPr>
            <p:cNvCxnSpPr>
              <a:cxnSpLocks/>
            </p:cNvCxnSpPr>
            <p:nvPr/>
          </p:nvCxnSpPr>
          <p:spPr>
            <a:xfrm>
              <a:off x="6047661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94A3D8C-2E49-408F-86F5-91B25B0231B1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79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5A5B49D-BA9E-44F2-9925-296640744CDF}"/>
                </a:ext>
              </a:extLst>
            </p:cNvPr>
            <p:cNvCxnSpPr>
              <a:cxnSpLocks/>
            </p:cNvCxnSpPr>
            <p:nvPr/>
          </p:nvCxnSpPr>
          <p:spPr>
            <a:xfrm>
              <a:off x="5623983" y="1550201"/>
              <a:ext cx="0" cy="521475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443D5B1-8750-4626-AA58-BC68E2524502}"/>
                </a:ext>
              </a:extLst>
            </p:cNvPr>
            <p:cNvCxnSpPr>
              <a:cxnSpLocks/>
            </p:cNvCxnSpPr>
            <p:nvPr/>
          </p:nvCxnSpPr>
          <p:spPr>
            <a:xfrm>
              <a:off x="4831821" y="2014526"/>
              <a:ext cx="753876" cy="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60E8560-3BBC-49D2-A01A-DD3468A65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09" y="1538336"/>
              <a:ext cx="2712" cy="130364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2A2AD78-20DE-43F9-B353-029EE6A51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1886" y="1538336"/>
              <a:ext cx="6057" cy="130276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1F8C091-817D-448A-81C6-9C903B6DE4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274849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70177A9-1A65-4C14-80E2-83EFA309D80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80892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2851864-6BB7-41AC-B4D5-641B0EC974F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62177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D809E18-5281-40E1-A211-3869EC6488B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38629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C3D310-ABA3-4DBA-9E51-260CBD2C031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417172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BDE77ED-170E-4A1F-8BAE-77E11A8037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90954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0280807-4AD3-4AA6-AC69-18FAF076839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64736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56FE203-2116-4BFD-A697-1B52934EDEE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14632" y="6112168"/>
              <a:ext cx="0" cy="521475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745C5CA-6737-44AF-94F5-607FB2CCB55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52918" y="6169318"/>
              <a:ext cx="753876" cy="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1301592-8215-48BF-87F4-E45F79508599}"/>
                </a:ext>
              </a:extLst>
            </p:cNvPr>
            <p:cNvGrpSpPr/>
            <p:nvPr/>
          </p:nvGrpSpPr>
          <p:grpSpPr>
            <a:xfrm rot="5400000">
              <a:off x="6091044" y="3284593"/>
              <a:ext cx="1310113" cy="581888"/>
              <a:chOff x="5592945" y="2341418"/>
              <a:chExt cx="1310113" cy="581888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D437C813-6670-44E7-8E37-7994AD25A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4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DC4091E3-4DF7-4C21-A456-7791A7F68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90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C556D50E-5191-4D08-95D1-8214C2AA3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617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4007E2C8-189A-4313-A553-836BB259B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16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55521B1-DB21-4878-A862-B671B562DE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62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D2D8145B-830C-47ED-86D1-592C62BD5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6840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B0C2ABCE-8C97-4038-8929-93D164C1F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058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26CF629-C851-4553-BC0F-6B8547747D4F}"/>
                </a:ext>
              </a:extLst>
            </p:cNvPr>
            <p:cNvGrpSpPr/>
            <p:nvPr/>
          </p:nvGrpSpPr>
          <p:grpSpPr>
            <a:xfrm rot="5400000">
              <a:off x="3804748" y="3284592"/>
              <a:ext cx="1310113" cy="581888"/>
              <a:chOff x="5592945" y="2341418"/>
              <a:chExt cx="1310113" cy="58188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8ACBE6BE-507B-4063-B0B3-1316BDA02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4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C89D882B-F970-4337-864D-B948D3153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90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F66B797-7EFD-46E8-987C-1BF62E3B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617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EF8C90C-344A-4391-A4FA-ED79B8B02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16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64D9D964-1292-45C5-BA38-F02E7EFD1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62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2C4802A-1853-4E41-A74E-E3473D250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6840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D013CA4-89F7-4ACE-AD3C-8BD435F65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058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53B2336-824A-4E71-812F-5D928F2F1C0C}"/>
                </a:ext>
              </a:extLst>
            </p:cNvPr>
            <p:cNvGrpSpPr/>
            <p:nvPr/>
          </p:nvGrpSpPr>
          <p:grpSpPr>
            <a:xfrm>
              <a:off x="6455157" y="4422221"/>
              <a:ext cx="581888" cy="857677"/>
              <a:chOff x="5685844" y="3739609"/>
              <a:chExt cx="581888" cy="857677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BB1A608B-31D3-45C8-B998-2A70D623EF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44866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2630524B-34DD-4340-8DFE-73265751CF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64897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50CA5716-ED4E-43EB-AF4B-664FEA509C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861337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70F460E3-1AED-4B55-BE59-7F9E3DBAF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08488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FF08E46D-DD1C-40AA-91C0-7570D1B87A1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30634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010DD0-24E3-4233-9A5E-3701A0E22AFD}"/>
                </a:ext>
              </a:extLst>
            </p:cNvPr>
            <p:cNvGrpSpPr/>
            <p:nvPr/>
          </p:nvGrpSpPr>
          <p:grpSpPr>
            <a:xfrm>
              <a:off x="4168861" y="4429781"/>
              <a:ext cx="581888" cy="857677"/>
              <a:chOff x="5685844" y="3739609"/>
              <a:chExt cx="581888" cy="857677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738D0CC-7AA1-486B-A544-B35BFBAAC5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44866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FB532B16-7531-4113-ADC9-B7726E8CCB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64897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91BAD179-E19D-49CF-84EB-AE5BEC955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861337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B5236B3-681C-414A-BCB4-5F1B58364E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08488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B55EDE8C-06D4-4D4B-BB86-0ABFCC7C6E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30634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E078B47-800D-42D1-8C59-0A331B537F67}"/>
                </a:ext>
              </a:extLst>
            </p:cNvPr>
            <p:cNvCxnSpPr>
              <a:cxnSpLocks/>
            </p:cNvCxnSpPr>
            <p:nvPr/>
          </p:nvCxnSpPr>
          <p:spPr>
            <a:xfrm>
              <a:off x="4007114" y="4122681"/>
              <a:ext cx="0" cy="120204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881534-E803-4132-8EB5-4B306B4AED0A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7" y="3442117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9396A54-9AC8-4F02-8AB1-43282FD79463}"/>
                </a:ext>
              </a:extLst>
            </p:cNvPr>
            <p:cNvCxnSpPr>
              <a:cxnSpLocks/>
            </p:cNvCxnSpPr>
            <p:nvPr/>
          </p:nvCxnSpPr>
          <p:spPr>
            <a:xfrm>
              <a:off x="7314671" y="3426223"/>
              <a:ext cx="111884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E9CC9AC-B874-4417-86ED-CA0961AFC001}"/>
                </a:ext>
              </a:extLst>
            </p:cNvPr>
            <p:cNvCxnSpPr>
              <a:cxnSpLocks/>
            </p:cNvCxnSpPr>
            <p:nvPr/>
          </p:nvCxnSpPr>
          <p:spPr>
            <a:xfrm>
              <a:off x="7251964" y="2841100"/>
              <a:ext cx="0" cy="120869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F9D63BF-D209-4610-8F0F-EB8DA2BCD82C}"/>
                </a:ext>
              </a:extLst>
            </p:cNvPr>
            <p:cNvCxnSpPr>
              <a:cxnSpLocks/>
            </p:cNvCxnSpPr>
            <p:nvPr/>
          </p:nvCxnSpPr>
          <p:spPr>
            <a:xfrm>
              <a:off x="7314671" y="4718429"/>
              <a:ext cx="111884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F950C0D-1582-4F19-A464-E07738E1B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9587" y="2832840"/>
              <a:ext cx="3524639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DC8D150-2A3C-414C-A351-FFCB924F0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758" y="2832840"/>
              <a:ext cx="19602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FDD5DE9-41FD-4BF4-B85A-586C9EA6A3E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4240" y="5324721"/>
              <a:ext cx="2712" cy="130364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CBA72B-5ABE-4C1C-802E-3A2399A06BC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828118" y="5325600"/>
              <a:ext cx="6057" cy="130276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F887E0-2BD3-4840-BE78-C7EA1055130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308329" y="5328600"/>
              <a:ext cx="3524639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966B930-5794-4D85-946E-6E419028BC0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0938" y="5327085"/>
              <a:ext cx="19602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0A5A3351-8CCD-49C0-8B67-79FAB762CDE6}"/>
                </a:ext>
              </a:extLst>
            </p:cNvPr>
            <p:cNvSpPr/>
            <p:nvPr/>
          </p:nvSpPr>
          <p:spPr>
            <a:xfrm rot="16200000">
              <a:off x="5886930" y="6405608"/>
              <a:ext cx="276706" cy="2113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5C1EF7E4-FFD7-426B-8755-FAA504E40E40}"/>
                </a:ext>
              </a:extLst>
            </p:cNvPr>
            <p:cNvSpPr/>
            <p:nvPr/>
          </p:nvSpPr>
          <p:spPr>
            <a:xfrm rot="5400000">
              <a:off x="5089758" y="1563436"/>
              <a:ext cx="276706" cy="2113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화살표: 굽음 2">
              <a:extLst>
                <a:ext uri="{FF2B5EF4-FFF2-40B4-BE49-F238E27FC236}">
                  <a16:creationId xmlns:a16="http://schemas.microsoft.com/office/drawing/2014/main" id="{61CFE9FB-9270-4EFF-A099-6CF59CA5856F}"/>
                </a:ext>
              </a:extLst>
            </p:cNvPr>
            <p:cNvSpPr/>
            <p:nvPr/>
          </p:nvSpPr>
          <p:spPr>
            <a:xfrm rot="5400000">
              <a:off x="3416367" y="4840670"/>
              <a:ext cx="253075" cy="538331"/>
            </a:xfrm>
            <a:prstGeom prst="bentArrow">
              <a:avLst>
                <a:gd name="adj1" fmla="val 28765"/>
                <a:gd name="adj2" fmla="val 38173"/>
                <a:gd name="adj3" fmla="val 50000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E267473-5599-415D-B500-44C3AD9C7944}"/>
                </a:ext>
              </a:extLst>
            </p:cNvPr>
            <p:cNvGrpSpPr/>
            <p:nvPr/>
          </p:nvGrpSpPr>
          <p:grpSpPr>
            <a:xfrm>
              <a:off x="3276853" y="4128557"/>
              <a:ext cx="610463" cy="401893"/>
              <a:chOff x="3276853" y="4143797"/>
              <a:chExt cx="610463" cy="401893"/>
            </a:xfrm>
          </p:grpSpPr>
          <p:sp>
            <p:nvSpPr>
              <p:cNvPr id="102" name="화살표: 굽음 101">
                <a:extLst>
                  <a:ext uri="{FF2B5EF4-FFF2-40B4-BE49-F238E27FC236}">
                    <a16:creationId xmlns:a16="http://schemas.microsoft.com/office/drawing/2014/main" id="{4AB4EB0C-F4D3-4367-A8EE-E3A11D397E14}"/>
                  </a:ext>
                </a:extLst>
              </p:cNvPr>
              <p:cNvSpPr/>
              <p:nvPr/>
            </p:nvSpPr>
            <p:spPr>
              <a:xfrm rot="5400000" flipH="1">
                <a:off x="3426424" y="4129484"/>
                <a:ext cx="329328" cy="357954"/>
              </a:xfrm>
              <a:prstGeom prst="bentArrow">
                <a:avLst>
                  <a:gd name="adj1" fmla="val 19741"/>
                  <a:gd name="adj2" fmla="val 27720"/>
                  <a:gd name="adj3" fmla="val 30907"/>
                  <a:gd name="adj4" fmla="val 54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오른쪽 102">
                <a:extLst>
                  <a:ext uri="{FF2B5EF4-FFF2-40B4-BE49-F238E27FC236}">
                    <a16:creationId xmlns:a16="http://schemas.microsoft.com/office/drawing/2014/main" id="{A5498ACB-131C-473C-A934-DDDAD086F66F}"/>
                  </a:ext>
                </a:extLst>
              </p:cNvPr>
              <p:cNvSpPr/>
              <p:nvPr/>
            </p:nvSpPr>
            <p:spPr>
              <a:xfrm rot="10800000" flipH="1">
                <a:off x="3276853" y="4334389"/>
                <a:ext cx="610463" cy="211301"/>
              </a:xfrm>
              <a:prstGeom prst="rightArrow">
                <a:avLst>
                  <a:gd name="adj1" fmla="val 36477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화살표: 굽음 106">
              <a:extLst>
                <a:ext uri="{FF2B5EF4-FFF2-40B4-BE49-F238E27FC236}">
                  <a16:creationId xmlns:a16="http://schemas.microsoft.com/office/drawing/2014/main" id="{D87AA7AE-74B7-460A-A95E-B67FC0999989}"/>
                </a:ext>
              </a:extLst>
            </p:cNvPr>
            <p:cNvSpPr/>
            <p:nvPr/>
          </p:nvSpPr>
          <p:spPr>
            <a:xfrm rot="16200000">
              <a:off x="7523707" y="2852730"/>
              <a:ext cx="253075" cy="538331"/>
            </a:xfrm>
            <a:prstGeom prst="bentArrow">
              <a:avLst>
                <a:gd name="adj1" fmla="val 28765"/>
                <a:gd name="adj2" fmla="val 38173"/>
                <a:gd name="adj3" fmla="val 50000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6211AA56-B59B-4B6A-AD11-1F3F16C330B1}"/>
                </a:ext>
              </a:extLst>
            </p:cNvPr>
            <p:cNvGrpSpPr/>
            <p:nvPr/>
          </p:nvGrpSpPr>
          <p:grpSpPr>
            <a:xfrm rot="10800000">
              <a:off x="7381079" y="3614583"/>
              <a:ext cx="610463" cy="401893"/>
              <a:chOff x="3276853" y="4143797"/>
              <a:chExt cx="610463" cy="401893"/>
            </a:xfrm>
          </p:grpSpPr>
          <p:sp>
            <p:nvSpPr>
              <p:cNvPr id="109" name="화살표: 굽음 108">
                <a:extLst>
                  <a:ext uri="{FF2B5EF4-FFF2-40B4-BE49-F238E27FC236}">
                    <a16:creationId xmlns:a16="http://schemas.microsoft.com/office/drawing/2014/main" id="{B2E6C1A7-4E09-4AEC-ADB8-305C764C4CDE}"/>
                  </a:ext>
                </a:extLst>
              </p:cNvPr>
              <p:cNvSpPr/>
              <p:nvPr/>
            </p:nvSpPr>
            <p:spPr>
              <a:xfrm rot="5400000" flipH="1">
                <a:off x="3426424" y="4129484"/>
                <a:ext cx="329328" cy="357954"/>
              </a:xfrm>
              <a:prstGeom prst="bentArrow">
                <a:avLst>
                  <a:gd name="adj1" fmla="val 19741"/>
                  <a:gd name="adj2" fmla="val 27720"/>
                  <a:gd name="adj3" fmla="val 30907"/>
                  <a:gd name="adj4" fmla="val 54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화살표: 오른쪽 109">
                <a:extLst>
                  <a:ext uri="{FF2B5EF4-FFF2-40B4-BE49-F238E27FC236}">
                    <a16:creationId xmlns:a16="http://schemas.microsoft.com/office/drawing/2014/main" id="{7A1F2BB4-19CE-42BF-819C-2BFED583465C}"/>
                  </a:ext>
                </a:extLst>
              </p:cNvPr>
              <p:cNvSpPr/>
              <p:nvPr/>
            </p:nvSpPr>
            <p:spPr>
              <a:xfrm rot="10800000" flipH="1">
                <a:off x="3276853" y="4334389"/>
                <a:ext cx="610463" cy="211301"/>
              </a:xfrm>
              <a:prstGeom prst="rightArrow">
                <a:avLst>
                  <a:gd name="adj1" fmla="val 36477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705BD6A1-3853-4C19-8E53-0B89DF05259D}"/>
                </a:ext>
              </a:extLst>
            </p:cNvPr>
            <p:cNvSpPr/>
            <p:nvPr/>
          </p:nvSpPr>
          <p:spPr>
            <a:xfrm rot="5400000">
              <a:off x="3114816" y="1485841"/>
              <a:ext cx="2520000" cy="2520000"/>
            </a:xfrm>
            <a:prstGeom prst="arc">
              <a:avLst>
                <a:gd name="adj1" fmla="val 16241925"/>
                <a:gd name="adj2" fmla="val 203563"/>
              </a:avLst>
            </a:prstGeom>
            <a:ln w="381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BE202A1F-6151-4052-9320-83FB13C709E3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 </a:t>
            </a:r>
            <a:r>
              <a:rPr lang="ko-KR" altLang="en-US" b="1" dirty="0" err="1"/>
              <a:t>비신호</a:t>
            </a:r>
            <a:r>
              <a:rPr lang="ko-KR" altLang="en-US" b="1" dirty="0"/>
              <a:t> 교차로 좌회전</a:t>
            </a:r>
            <a:r>
              <a:rPr lang="en-US" altLang="ko-KR" b="1" dirty="0"/>
              <a:t>/</a:t>
            </a:r>
            <a:r>
              <a:rPr lang="ko-KR" altLang="en-US" b="1" dirty="0"/>
              <a:t>우회전</a:t>
            </a:r>
            <a:endParaRPr lang="en-US" altLang="ko-KR" b="1" dirty="0"/>
          </a:p>
        </p:txBody>
      </p:sp>
      <p:pic>
        <p:nvPicPr>
          <p:cNvPr id="260" name="그림 259">
            <a:extLst>
              <a:ext uri="{FF2B5EF4-FFF2-40B4-BE49-F238E27FC236}">
                <a16:creationId xmlns:a16="http://schemas.microsoft.com/office/drawing/2014/main" id="{E0062AB8-82D0-469F-AFDC-7C9154B43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6303" y="5474434"/>
            <a:ext cx="914401" cy="914401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D18C59F3-A8E5-47D8-81C3-4730C71F5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1076" y="4122493"/>
            <a:ext cx="1014555" cy="544727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2EE105CE-C11E-47DA-8C92-2BC3512E5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80" y="5673752"/>
            <a:ext cx="1349255" cy="708359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48687E38-C4D3-40B1-86EC-6AC0363E1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7" y="5699145"/>
            <a:ext cx="647553" cy="647553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25FE309-F151-41E1-98F3-65FEF71B6C93}"/>
              </a:ext>
            </a:extLst>
          </p:cNvPr>
          <p:cNvSpPr txBox="1"/>
          <p:nvPr/>
        </p:nvSpPr>
        <p:spPr>
          <a:xfrm>
            <a:off x="8871340" y="6324224"/>
            <a:ext cx="1056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Camera</a:t>
            </a:r>
            <a:endParaRPr lang="ko-KR" altLang="en-US" sz="14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31D31F9-A23D-4137-8FF4-8A460E6AE516}"/>
              </a:ext>
            </a:extLst>
          </p:cNvPr>
          <p:cNvSpPr txBox="1"/>
          <p:nvPr/>
        </p:nvSpPr>
        <p:spPr>
          <a:xfrm>
            <a:off x="10062274" y="6337763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Lidar</a:t>
            </a:r>
            <a:endParaRPr lang="ko-KR" altLang="en-US" sz="1400" dirty="0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6C803DE0-AFC4-48C8-9796-A3E8EB93B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72" y="5686280"/>
            <a:ext cx="647553" cy="647553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1EC63754-651A-42CA-B1B1-7B47F809971B}"/>
              </a:ext>
            </a:extLst>
          </p:cNvPr>
          <p:cNvSpPr txBox="1"/>
          <p:nvPr/>
        </p:nvSpPr>
        <p:spPr>
          <a:xfrm>
            <a:off x="10964257" y="635033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IMU</a:t>
            </a:r>
            <a:endParaRPr lang="ko-KR" altLang="en-US" sz="1400" dirty="0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59F2E07-DF1E-4243-B96F-9352313ED78B}"/>
              </a:ext>
            </a:extLst>
          </p:cNvPr>
          <p:cNvGrpSpPr/>
          <p:nvPr/>
        </p:nvGrpSpPr>
        <p:grpSpPr>
          <a:xfrm>
            <a:off x="8038115" y="2011705"/>
            <a:ext cx="3136388" cy="708359"/>
            <a:chOff x="8038115" y="2011705"/>
            <a:chExt cx="3136388" cy="708359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709FC4E-F805-45F5-9B3A-2F31A843374A}"/>
                </a:ext>
              </a:extLst>
            </p:cNvPr>
            <p:cNvSpPr txBox="1"/>
            <p:nvPr/>
          </p:nvSpPr>
          <p:spPr>
            <a:xfrm>
              <a:off x="9280634" y="2189718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 인식</a:t>
              </a:r>
            </a:p>
          </p:txBody>
        </p:sp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4AB8E22A-6088-4668-802B-FD07E572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3BAC9A88-676D-4CF5-B6E3-A9D1E044B251}"/>
              </a:ext>
            </a:extLst>
          </p:cNvPr>
          <p:cNvGrpSpPr/>
          <p:nvPr/>
        </p:nvGrpSpPr>
        <p:grpSpPr>
          <a:xfrm>
            <a:off x="8038114" y="3240857"/>
            <a:ext cx="3277050" cy="737267"/>
            <a:chOff x="8038114" y="3240857"/>
            <a:chExt cx="3277050" cy="737267"/>
          </a:xfrm>
        </p:grpSpPr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0355762D-8249-4F23-A49C-0F8CA27D3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4" y="3240857"/>
              <a:ext cx="1349255" cy="708359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53861B1-439C-463E-A2BA-7269D6E461FA}"/>
                </a:ext>
              </a:extLst>
            </p:cNvPr>
            <p:cNvSpPr txBox="1"/>
            <p:nvPr/>
          </p:nvSpPr>
          <p:spPr>
            <a:xfrm>
              <a:off x="9237721" y="3331793"/>
              <a:ext cx="207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차량 </a:t>
              </a:r>
              <a:r>
                <a:rPr lang="en-US" altLang="ko-KR" dirty="0">
                  <a:solidFill>
                    <a:srgbClr val="002060"/>
                  </a:solidFill>
                </a:rPr>
                <a:t>/ </a:t>
              </a:r>
              <a:r>
                <a:rPr lang="ko-KR" altLang="en-US" dirty="0">
                  <a:solidFill>
                    <a:srgbClr val="002060"/>
                  </a:solidFill>
                </a:rPr>
                <a:t>보행자 </a:t>
              </a:r>
              <a:endParaRPr lang="en-US" altLang="ko-KR" dirty="0">
                <a:solidFill>
                  <a:srgbClr val="002060"/>
                </a:solidFill>
              </a:endParaRPr>
            </a:p>
            <a:p>
              <a:r>
                <a:rPr lang="ko-KR" altLang="en-US" dirty="0">
                  <a:solidFill>
                    <a:srgbClr val="002060"/>
                  </a:solidFill>
                </a:rPr>
                <a:t>여부 판단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7F990439-D21E-4B56-873A-9BFC95198CFB}"/>
              </a:ext>
            </a:extLst>
          </p:cNvPr>
          <p:cNvGrpSpPr/>
          <p:nvPr/>
        </p:nvGrpSpPr>
        <p:grpSpPr>
          <a:xfrm>
            <a:off x="8038114" y="4476799"/>
            <a:ext cx="3277050" cy="708359"/>
            <a:chOff x="8038114" y="3240857"/>
            <a:chExt cx="3277050" cy="708359"/>
          </a:xfrm>
        </p:grpSpPr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B4D73D53-86B2-4291-B515-809B3D5FB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4" y="3240857"/>
              <a:ext cx="1349255" cy="708359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B00D497-9340-4DD1-82B3-63A00DE32D74}"/>
                </a:ext>
              </a:extLst>
            </p:cNvPr>
            <p:cNvSpPr txBox="1"/>
            <p:nvPr/>
          </p:nvSpPr>
          <p:spPr>
            <a:xfrm>
              <a:off x="9237721" y="3417350"/>
              <a:ext cx="207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차선 따라 진행</a:t>
              </a: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29E3D91-45AB-45AB-B63C-39BFC9CE3D8F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25895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12474 -7.40741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74 -7.40741E-7 L 0.23204 -7.40741E-7 C 0.27995 -7.40741E-7 0.33933 -0.09074 0.33933 -0.16458 L 0.33933 -0.32893 " pathEditMode="relative" rAng="0" ptsTypes="AAAA">
                                      <p:cBhvr>
                                        <p:cTn id="21" dur="2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-164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5400000">
                                      <p:cBhvr>
                                        <p:cTn id="23" dur="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8475B4-1A1F-4B9C-9E2B-250A50AF380E}"/>
              </a:ext>
            </a:extLst>
          </p:cNvPr>
          <p:cNvGrpSpPr/>
          <p:nvPr/>
        </p:nvGrpSpPr>
        <p:grpSpPr>
          <a:xfrm>
            <a:off x="824854" y="1485841"/>
            <a:ext cx="7125185" cy="5163771"/>
            <a:chOff x="1308329" y="1485841"/>
            <a:chExt cx="7125185" cy="516377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391951-D948-46EE-8DDD-BDA1A2892181}"/>
                </a:ext>
              </a:extLst>
            </p:cNvPr>
            <p:cNvSpPr/>
            <p:nvPr/>
          </p:nvSpPr>
          <p:spPr>
            <a:xfrm>
              <a:off x="4794116" y="1550200"/>
              <a:ext cx="1650209" cy="50834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8E5FB1-B45A-4A83-9C83-EEF3DE166BB8}"/>
                </a:ext>
              </a:extLst>
            </p:cNvPr>
            <p:cNvSpPr/>
            <p:nvPr/>
          </p:nvSpPr>
          <p:spPr>
            <a:xfrm>
              <a:off x="1311968" y="2790373"/>
              <a:ext cx="7047435" cy="25872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C1450CA-6E29-40E8-91D5-F4675EF4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9587" y="4083982"/>
              <a:ext cx="2757059" cy="1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EA9B634-6DDE-4A38-BA35-3DDC13BC221C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8" y="4734323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6BE3DA2-2F28-47BD-B2C5-2AE51630807C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>
              <a:off x="7190846" y="4083982"/>
              <a:ext cx="1168557" cy="1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1C8FFB4-EEE1-435B-AA66-648A1ECE0717}"/>
                </a:ext>
              </a:extLst>
            </p:cNvPr>
            <p:cNvCxnSpPr>
              <a:cxnSpLocks/>
            </p:cNvCxnSpPr>
            <p:nvPr/>
          </p:nvCxnSpPr>
          <p:spPr>
            <a:xfrm>
              <a:off x="4963766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15304AD-A2EE-4EBB-8917-2CCF7CB4908C}"/>
                </a:ext>
              </a:extLst>
            </p:cNvPr>
            <p:cNvCxnSpPr>
              <a:cxnSpLocks/>
            </p:cNvCxnSpPr>
            <p:nvPr/>
          </p:nvCxnSpPr>
          <p:spPr>
            <a:xfrm>
              <a:off x="5157723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BCCA7A0-944D-48A2-BD99-B1EFBD2F9133}"/>
                </a:ext>
              </a:extLst>
            </p:cNvPr>
            <p:cNvCxnSpPr>
              <a:cxnSpLocks/>
            </p:cNvCxnSpPr>
            <p:nvPr/>
          </p:nvCxnSpPr>
          <p:spPr>
            <a:xfrm>
              <a:off x="5376438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03DAC22-1D0B-405A-A0C6-547AE4B89D22}"/>
                </a:ext>
              </a:extLst>
            </p:cNvPr>
            <p:cNvCxnSpPr>
              <a:cxnSpLocks/>
            </p:cNvCxnSpPr>
            <p:nvPr/>
          </p:nvCxnSpPr>
          <p:spPr>
            <a:xfrm>
              <a:off x="5599986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1EAA46E-5A5D-4410-A6E6-334A40A32770}"/>
                </a:ext>
              </a:extLst>
            </p:cNvPr>
            <p:cNvCxnSpPr>
              <a:cxnSpLocks/>
            </p:cNvCxnSpPr>
            <p:nvPr/>
          </p:nvCxnSpPr>
          <p:spPr>
            <a:xfrm>
              <a:off x="5821443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C5BA193-A994-4B11-8F00-252154C1CD5A}"/>
                </a:ext>
              </a:extLst>
            </p:cNvPr>
            <p:cNvCxnSpPr>
              <a:cxnSpLocks/>
            </p:cNvCxnSpPr>
            <p:nvPr/>
          </p:nvCxnSpPr>
          <p:spPr>
            <a:xfrm>
              <a:off x="6047661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94A3D8C-2E49-408F-86F5-91B25B0231B1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79" y="2208485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5A5B49D-BA9E-44F2-9925-296640744CDF}"/>
                </a:ext>
              </a:extLst>
            </p:cNvPr>
            <p:cNvCxnSpPr>
              <a:cxnSpLocks/>
            </p:cNvCxnSpPr>
            <p:nvPr/>
          </p:nvCxnSpPr>
          <p:spPr>
            <a:xfrm>
              <a:off x="5623983" y="1550201"/>
              <a:ext cx="0" cy="521475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443D5B1-8750-4626-AA58-BC68E2524502}"/>
                </a:ext>
              </a:extLst>
            </p:cNvPr>
            <p:cNvCxnSpPr>
              <a:cxnSpLocks/>
            </p:cNvCxnSpPr>
            <p:nvPr/>
          </p:nvCxnSpPr>
          <p:spPr>
            <a:xfrm>
              <a:off x="4831821" y="2014526"/>
              <a:ext cx="753876" cy="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60E8560-3BBC-49D2-A01A-DD3468A65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09" y="1538336"/>
              <a:ext cx="2712" cy="130364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2A2AD78-20DE-43F9-B353-029EE6A51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1886" y="1538336"/>
              <a:ext cx="6057" cy="130276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1F8C091-817D-448A-81C6-9C903B6DE4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274849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70177A9-1A65-4C14-80E2-83EFA309D80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80892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2851864-6BB7-41AC-B4D5-641B0EC974F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862177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7D809E18-5281-40E1-A211-3869EC6488B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38629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00C3D310-ABA3-4DBA-9E51-260CBD2C031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417172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BDE77ED-170E-4A1F-8BAE-77E11A8037B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90954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0280807-4AD3-4AA6-AC69-18FAF076839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64736" y="5393471"/>
              <a:ext cx="0" cy="581888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356FE203-2116-4BFD-A697-1B52934EDEE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14632" y="6112168"/>
              <a:ext cx="0" cy="521475"/>
            </a:xfrm>
            <a:prstGeom prst="line">
              <a:avLst/>
            </a:prstGeom>
            <a:ln w="762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745C5CA-6737-44AF-94F5-607FB2CCB55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652918" y="6169318"/>
              <a:ext cx="753876" cy="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A1301592-8215-48BF-87F4-E45F79508599}"/>
                </a:ext>
              </a:extLst>
            </p:cNvPr>
            <p:cNvGrpSpPr/>
            <p:nvPr/>
          </p:nvGrpSpPr>
          <p:grpSpPr>
            <a:xfrm rot="5400000">
              <a:off x="6091044" y="3284593"/>
              <a:ext cx="1310113" cy="581888"/>
              <a:chOff x="5592945" y="2341418"/>
              <a:chExt cx="1310113" cy="581888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D437C813-6670-44E7-8E37-7994AD25A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4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DC4091E3-4DF7-4C21-A456-7791A7F68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90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C556D50E-5191-4D08-95D1-8214C2AA35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617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4007E2C8-189A-4313-A553-836BB259B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16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55521B1-DB21-4878-A862-B671B562DE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62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D2D8145B-830C-47ED-86D1-592C62BD51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6840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B0C2ABCE-8C97-4038-8929-93D164C1F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058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26CF629-C851-4553-BC0F-6B8547747D4F}"/>
                </a:ext>
              </a:extLst>
            </p:cNvPr>
            <p:cNvGrpSpPr/>
            <p:nvPr/>
          </p:nvGrpSpPr>
          <p:grpSpPr>
            <a:xfrm rot="5400000">
              <a:off x="3804748" y="3284592"/>
              <a:ext cx="1310113" cy="581888"/>
              <a:chOff x="5592945" y="2341418"/>
              <a:chExt cx="1310113" cy="58188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8ACBE6BE-507B-4063-B0B3-1316BDA02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4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C89D882B-F970-4337-864D-B948D3153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90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F66B797-7EFD-46E8-987C-1BF62E3B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617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EF8C90C-344A-4391-A4FA-ED79B8B02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16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64D9D964-1292-45C5-BA38-F02E7EFD1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62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2C4802A-1853-4E41-A74E-E3473D250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6840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D013CA4-89F7-4ACE-AD3C-8BD435F65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058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53B2336-824A-4E71-812F-5D928F2F1C0C}"/>
                </a:ext>
              </a:extLst>
            </p:cNvPr>
            <p:cNvGrpSpPr/>
            <p:nvPr/>
          </p:nvGrpSpPr>
          <p:grpSpPr>
            <a:xfrm>
              <a:off x="6455157" y="4422221"/>
              <a:ext cx="581888" cy="857677"/>
              <a:chOff x="5685844" y="3739609"/>
              <a:chExt cx="581888" cy="857677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BB1A608B-31D3-45C8-B998-2A70D623EF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44866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2630524B-34DD-4340-8DFE-73265751CFB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64897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50CA5716-ED4E-43EB-AF4B-664FEA509C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861337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70F460E3-1AED-4B55-BE59-7F9E3DBAFE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08488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FF08E46D-DD1C-40AA-91C0-7570D1B87A1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30634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010DD0-24E3-4233-9A5E-3701A0E22AFD}"/>
                </a:ext>
              </a:extLst>
            </p:cNvPr>
            <p:cNvGrpSpPr/>
            <p:nvPr/>
          </p:nvGrpSpPr>
          <p:grpSpPr>
            <a:xfrm>
              <a:off x="4168861" y="4429781"/>
              <a:ext cx="581888" cy="857677"/>
              <a:chOff x="5685844" y="3739609"/>
              <a:chExt cx="581888" cy="857677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738D0CC-7AA1-486B-A544-B35BFBAAC5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44866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FB532B16-7531-4113-ADC9-B7726E8CCB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64897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91BAD179-E19D-49CF-84EB-AE5BEC955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861337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B5236B3-681C-414A-BCB4-5F1B58364E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08488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B55EDE8C-06D4-4D4B-BB86-0ABFCC7C6E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30634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E078B47-800D-42D1-8C59-0A331B537F67}"/>
                </a:ext>
              </a:extLst>
            </p:cNvPr>
            <p:cNvCxnSpPr>
              <a:cxnSpLocks/>
            </p:cNvCxnSpPr>
            <p:nvPr/>
          </p:nvCxnSpPr>
          <p:spPr>
            <a:xfrm>
              <a:off x="4007114" y="4122681"/>
              <a:ext cx="0" cy="120204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881534-E803-4132-8EB5-4B306B4AED0A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7" y="3442117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9396A54-9AC8-4F02-8AB1-43282FD79463}"/>
                </a:ext>
              </a:extLst>
            </p:cNvPr>
            <p:cNvCxnSpPr>
              <a:cxnSpLocks/>
            </p:cNvCxnSpPr>
            <p:nvPr/>
          </p:nvCxnSpPr>
          <p:spPr>
            <a:xfrm>
              <a:off x="7314671" y="3426223"/>
              <a:ext cx="111884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E9CC9AC-B874-4417-86ED-CA0961AFC001}"/>
                </a:ext>
              </a:extLst>
            </p:cNvPr>
            <p:cNvCxnSpPr>
              <a:cxnSpLocks/>
            </p:cNvCxnSpPr>
            <p:nvPr/>
          </p:nvCxnSpPr>
          <p:spPr>
            <a:xfrm>
              <a:off x="7251964" y="2841100"/>
              <a:ext cx="0" cy="120869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5F9D63BF-D209-4610-8F0F-EB8DA2BCD82C}"/>
                </a:ext>
              </a:extLst>
            </p:cNvPr>
            <p:cNvCxnSpPr>
              <a:cxnSpLocks/>
            </p:cNvCxnSpPr>
            <p:nvPr/>
          </p:nvCxnSpPr>
          <p:spPr>
            <a:xfrm>
              <a:off x="7314671" y="4718429"/>
              <a:ext cx="111884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F950C0D-1582-4F19-A464-E07738E1B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9587" y="2832840"/>
              <a:ext cx="3524639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DC8D150-2A3C-414C-A351-FFCB924F0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2758" y="2832840"/>
              <a:ext cx="19602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FDD5DE9-41FD-4BF4-B85A-586C9EA6A3E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4240" y="5324721"/>
              <a:ext cx="2712" cy="1303643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BCBA72B-5ABE-4C1C-802E-3A2399A06BCA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828118" y="5325600"/>
              <a:ext cx="6057" cy="130276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EF887E0-2BD3-4840-BE78-C7EA1055130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308329" y="5328600"/>
              <a:ext cx="3524639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5966B930-5794-4D85-946E-6E419028BC05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400938" y="5327085"/>
              <a:ext cx="196028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0A5A3351-8CCD-49C0-8B67-79FAB762CDE6}"/>
                </a:ext>
              </a:extLst>
            </p:cNvPr>
            <p:cNvSpPr/>
            <p:nvPr/>
          </p:nvSpPr>
          <p:spPr>
            <a:xfrm rot="16200000">
              <a:off x="5886930" y="6405608"/>
              <a:ext cx="276706" cy="2113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:a16="http://schemas.microsoft.com/office/drawing/2014/main" id="{5C1EF7E4-FFD7-426B-8755-FAA504E40E40}"/>
                </a:ext>
              </a:extLst>
            </p:cNvPr>
            <p:cNvSpPr/>
            <p:nvPr/>
          </p:nvSpPr>
          <p:spPr>
            <a:xfrm rot="5400000">
              <a:off x="5089758" y="1563436"/>
              <a:ext cx="276706" cy="211301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화살표: 굽음 2">
              <a:extLst>
                <a:ext uri="{FF2B5EF4-FFF2-40B4-BE49-F238E27FC236}">
                  <a16:creationId xmlns:a16="http://schemas.microsoft.com/office/drawing/2014/main" id="{61CFE9FB-9270-4EFF-A099-6CF59CA5856F}"/>
                </a:ext>
              </a:extLst>
            </p:cNvPr>
            <p:cNvSpPr/>
            <p:nvPr/>
          </p:nvSpPr>
          <p:spPr>
            <a:xfrm rot="5400000">
              <a:off x="3416367" y="4840670"/>
              <a:ext cx="253075" cy="538331"/>
            </a:xfrm>
            <a:prstGeom prst="bentArrow">
              <a:avLst>
                <a:gd name="adj1" fmla="val 28765"/>
                <a:gd name="adj2" fmla="val 38173"/>
                <a:gd name="adj3" fmla="val 50000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E267473-5599-415D-B500-44C3AD9C7944}"/>
                </a:ext>
              </a:extLst>
            </p:cNvPr>
            <p:cNvGrpSpPr/>
            <p:nvPr/>
          </p:nvGrpSpPr>
          <p:grpSpPr>
            <a:xfrm>
              <a:off x="3276853" y="4128557"/>
              <a:ext cx="610463" cy="401893"/>
              <a:chOff x="3276853" y="4143797"/>
              <a:chExt cx="610463" cy="401893"/>
            </a:xfrm>
          </p:grpSpPr>
          <p:sp>
            <p:nvSpPr>
              <p:cNvPr id="102" name="화살표: 굽음 101">
                <a:extLst>
                  <a:ext uri="{FF2B5EF4-FFF2-40B4-BE49-F238E27FC236}">
                    <a16:creationId xmlns:a16="http://schemas.microsoft.com/office/drawing/2014/main" id="{4AB4EB0C-F4D3-4367-A8EE-E3A11D397E14}"/>
                  </a:ext>
                </a:extLst>
              </p:cNvPr>
              <p:cNvSpPr/>
              <p:nvPr/>
            </p:nvSpPr>
            <p:spPr>
              <a:xfrm rot="5400000" flipH="1">
                <a:off x="3426424" y="4129484"/>
                <a:ext cx="329328" cy="357954"/>
              </a:xfrm>
              <a:prstGeom prst="bentArrow">
                <a:avLst>
                  <a:gd name="adj1" fmla="val 19741"/>
                  <a:gd name="adj2" fmla="val 27720"/>
                  <a:gd name="adj3" fmla="val 30907"/>
                  <a:gd name="adj4" fmla="val 54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화살표: 오른쪽 102">
                <a:extLst>
                  <a:ext uri="{FF2B5EF4-FFF2-40B4-BE49-F238E27FC236}">
                    <a16:creationId xmlns:a16="http://schemas.microsoft.com/office/drawing/2014/main" id="{A5498ACB-131C-473C-A934-DDDAD086F66F}"/>
                  </a:ext>
                </a:extLst>
              </p:cNvPr>
              <p:cNvSpPr/>
              <p:nvPr/>
            </p:nvSpPr>
            <p:spPr>
              <a:xfrm rot="10800000" flipH="1">
                <a:off x="3276853" y="4334389"/>
                <a:ext cx="610463" cy="211301"/>
              </a:xfrm>
              <a:prstGeom prst="rightArrow">
                <a:avLst>
                  <a:gd name="adj1" fmla="val 36477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화살표: 굽음 106">
              <a:extLst>
                <a:ext uri="{FF2B5EF4-FFF2-40B4-BE49-F238E27FC236}">
                  <a16:creationId xmlns:a16="http://schemas.microsoft.com/office/drawing/2014/main" id="{D87AA7AE-74B7-460A-A95E-B67FC0999989}"/>
                </a:ext>
              </a:extLst>
            </p:cNvPr>
            <p:cNvSpPr/>
            <p:nvPr/>
          </p:nvSpPr>
          <p:spPr>
            <a:xfrm rot="16200000">
              <a:off x="7523707" y="2852730"/>
              <a:ext cx="253075" cy="538331"/>
            </a:xfrm>
            <a:prstGeom prst="bentArrow">
              <a:avLst>
                <a:gd name="adj1" fmla="val 28765"/>
                <a:gd name="adj2" fmla="val 38173"/>
                <a:gd name="adj3" fmla="val 50000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6211AA56-B59B-4B6A-AD11-1F3F16C330B1}"/>
                </a:ext>
              </a:extLst>
            </p:cNvPr>
            <p:cNvGrpSpPr/>
            <p:nvPr/>
          </p:nvGrpSpPr>
          <p:grpSpPr>
            <a:xfrm rot="10800000">
              <a:off x="7381079" y="3614583"/>
              <a:ext cx="610463" cy="401893"/>
              <a:chOff x="3276853" y="4143797"/>
              <a:chExt cx="610463" cy="401893"/>
            </a:xfrm>
          </p:grpSpPr>
          <p:sp>
            <p:nvSpPr>
              <p:cNvPr id="109" name="화살표: 굽음 108">
                <a:extLst>
                  <a:ext uri="{FF2B5EF4-FFF2-40B4-BE49-F238E27FC236}">
                    <a16:creationId xmlns:a16="http://schemas.microsoft.com/office/drawing/2014/main" id="{B2E6C1A7-4E09-4AEC-ADB8-305C764C4CDE}"/>
                  </a:ext>
                </a:extLst>
              </p:cNvPr>
              <p:cNvSpPr/>
              <p:nvPr/>
            </p:nvSpPr>
            <p:spPr>
              <a:xfrm rot="5400000" flipH="1">
                <a:off x="3426424" y="4129484"/>
                <a:ext cx="329328" cy="357954"/>
              </a:xfrm>
              <a:prstGeom prst="bentArrow">
                <a:avLst>
                  <a:gd name="adj1" fmla="val 19741"/>
                  <a:gd name="adj2" fmla="val 27720"/>
                  <a:gd name="adj3" fmla="val 30907"/>
                  <a:gd name="adj4" fmla="val 54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화살표: 오른쪽 109">
                <a:extLst>
                  <a:ext uri="{FF2B5EF4-FFF2-40B4-BE49-F238E27FC236}">
                    <a16:creationId xmlns:a16="http://schemas.microsoft.com/office/drawing/2014/main" id="{7A1F2BB4-19CE-42BF-819C-2BFED583465C}"/>
                  </a:ext>
                </a:extLst>
              </p:cNvPr>
              <p:cNvSpPr/>
              <p:nvPr/>
            </p:nvSpPr>
            <p:spPr>
              <a:xfrm rot="10800000" flipH="1">
                <a:off x="3276853" y="4334389"/>
                <a:ext cx="610463" cy="211301"/>
              </a:xfrm>
              <a:prstGeom prst="rightArrow">
                <a:avLst>
                  <a:gd name="adj1" fmla="val 36477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1" name="원호 110">
              <a:extLst>
                <a:ext uri="{FF2B5EF4-FFF2-40B4-BE49-F238E27FC236}">
                  <a16:creationId xmlns:a16="http://schemas.microsoft.com/office/drawing/2014/main" id="{705BD6A1-3853-4C19-8E53-0B89DF05259D}"/>
                </a:ext>
              </a:extLst>
            </p:cNvPr>
            <p:cNvSpPr/>
            <p:nvPr/>
          </p:nvSpPr>
          <p:spPr>
            <a:xfrm rot="5400000">
              <a:off x="3114816" y="1485841"/>
              <a:ext cx="2520000" cy="2520000"/>
            </a:xfrm>
            <a:prstGeom prst="arc">
              <a:avLst>
                <a:gd name="adj1" fmla="val 16241925"/>
                <a:gd name="adj2" fmla="val 203563"/>
              </a:avLst>
            </a:prstGeom>
            <a:ln w="381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BE202A1F-6151-4052-9320-83FB13C709E3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4. </a:t>
            </a:r>
            <a:r>
              <a:rPr lang="ko-KR" altLang="en-US" b="1" dirty="0" err="1"/>
              <a:t>비신호</a:t>
            </a:r>
            <a:r>
              <a:rPr lang="ko-KR" altLang="en-US" b="1" dirty="0"/>
              <a:t> 교차로 좌회전</a:t>
            </a:r>
            <a:r>
              <a:rPr lang="en-US" altLang="ko-KR" b="1" dirty="0"/>
              <a:t>/</a:t>
            </a:r>
            <a:r>
              <a:rPr lang="ko-KR" altLang="en-US" b="1" dirty="0"/>
              <a:t>우회전</a:t>
            </a:r>
            <a:endParaRPr lang="en-US" altLang="ko-KR" b="1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94AEC31A-9F28-48EC-A868-89631BB15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713469" y="5483202"/>
            <a:ext cx="917172" cy="914401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50BBF4DC-F45A-4DBD-8F87-D01950F89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1072" y="4770193"/>
            <a:ext cx="1014555" cy="544727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4E6EF9F2-9B08-4119-8999-3F70E4B25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580" y="5673752"/>
            <a:ext cx="1349255" cy="708359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7EEAF8E4-6940-42E4-AB1A-A5B5BF955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07" y="5699145"/>
            <a:ext cx="647553" cy="647553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A6277E5-BE91-4FA4-9D0D-D4F665A9FB9D}"/>
              </a:ext>
            </a:extLst>
          </p:cNvPr>
          <p:cNvSpPr txBox="1"/>
          <p:nvPr/>
        </p:nvSpPr>
        <p:spPr>
          <a:xfrm>
            <a:off x="8871340" y="6324224"/>
            <a:ext cx="1056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Camera</a:t>
            </a:r>
            <a:endParaRPr lang="ko-KR" altLang="en-US" sz="14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54A474C-CBBB-4CEC-B97F-92ACB3921918}"/>
              </a:ext>
            </a:extLst>
          </p:cNvPr>
          <p:cNvSpPr txBox="1"/>
          <p:nvPr/>
        </p:nvSpPr>
        <p:spPr>
          <a:xfrm>
            <a:off x="10062274" y="6337763"/>
            <a:ext cx="580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Lidar</a:t>
            </a:r>
            <a:endParaRPr lang="ko-KR" altLang="en-US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261E113-620C-4D80-9E32-DF97F3431514}"/>
              </a:ext>
            </a:extLst>
          </p:cNvPr>
          <p:cNvSpPr txBox="1"/>
          <p:nvPr/>
        </p:nvSpPr>
        <p:spPr>
          <a:xfrm>
            <a:off x="10964257" y="635033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IMU</a:t>
            </a:r>
            <a:endParaRPr lang="ko-KR" altLang="en-US" sz="1400" dirty="0"/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AAD75B89-346B-426B-A6D4-37CB9347584F}"/>
              </a:ext>
            </a:extLst>
          </p:cNvPr>
          <p:cNvGrpSpPr/>
          <p:nvPr/>
        </p:nvGrpSpPr>
        <p:grpSpPr>
          <a:xfrm>
            <a:off x="8038115" y="2011705"/>
            <a:ext cx="3136388" cy="708359"/>
            <a:chOff x="8038115" y="2011705"/>
            <a:chExt cx="3136388" cy="708359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F404ECB-8486-4F6B-AAC2-58995E93936F}"/>
                </a:ext>
              </a:extLst>
            </p:cNvPr>
            <p:cNvSpPr txBox="1"/>
            <p:nvPr/>
          </p:nvSpPr>
          <p:spPr>
            <a:xfrm>
              <a:off x="9280634" y="2189718"/>
              <a:ext cx="1893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 인식</a:t>
              </a: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0DA16ACC-7DAF-47A5-8BBD-210999E3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676062FC-B8FE-479E-A862-03BD19A9C018}"/>
              </a:ext>
            </a:extLst>
          </p:cNvPr>
          <p:cNvGrpSpPr/>
          <p:nvPr/>
        </p:nvGrpSpPr>
        <p:grpSpPr>
          <a:xfrm>
            <a:off x="8038114" y="3240857"/>
            <a:ext cx="3277050" cy="737267"/>
            <a:chOff x="8038114" y="3240857"/>
            <a:chExt cx="3277050" cy="737267"/>
          </a:xfrm>
        </p:grpSpPr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64B084AD-5137-4FF8-887E-7874144BA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4" y="3240857"/>
              <a:ext cx="1349255" cy="708359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A8C8E92-19EF-453D-9260-4F9FA1AE49C1}"/>
                </a:ext>
              </a:extLst>
            </p:cNvPr>
            <p:cNvSpPr txBox="1"/>
            <p:nvPr/>
          </p:nvSpPr>
          <p:spPr>
            <a:xfrm>
              <a:off x="9237721" y="3331793"/>
              <a:ext cx="2077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차량 </a:t>
              </a:r>
              <a:r>
                <a:rPr lang="en-US" altLang="ko-KR" dirty="0">
                  <a:solidFill>
                    <a:srgbClr val="002060"/>
                  </a:solidFill>
                </a:rPr>
                <a:t>/ </a:t>
              </a:r>
              <a:r>
                <a:rPr lang="ko-KR" altLang="en-US" dirty="0">
                  <a:solidFill>
                    <a:srgbClr val="002060"/>
                  </a:solidFill>
                </a:rPr>
                <a:t>보행자 </a:t>
              </a:r>
              <a:endParaRPr lang="en-US" altLang="ko-KR" dirty="0">
                <a:solidFill>
                  <a:srgbClr val="002060"/>
                </a:solidFill>
              </a:endParaRPr>
            </a:p>
            <a:p>
              <a:r>
                <a:rPr lang="ko-KR" altLang="en-US" dirty="0">
                  <a:solidFill>
                    <a:srgbClr val="002060"/>
                  </a:solidFill>
                </a:rPr>
                <a:t>여부 판단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E57EF6-4779-46C9-8758-8B89DA5FBC41}"/>
              </a:ext>
            </a:extLst>
          </p:cNvPr>
          <p:cNvGrpSpPr/>
          <p:nvPr/>
        </p:nvGrpSpPr>
        <p:grpSpPr>
          <a:xfrm>
            <a:off x="8404803" y="4518676"/>
            <a:ext cx="2910361" cy="647553"/>
            <a:chOff x="8404803" y="4518676"/>
            <a:chExt cx="2910361" cy="647553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64313070-61AF-407E-80B6-2D350366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803" y="4518676"/>
              <a:ext cx="647553" cy="647553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9D5B1D3-FFD5-4E6F-9D6B-855EF0A843CD}"/>
                </a:ext>
              </a:extLst>
            </p:cNvPr>
            <p:cNvSpPr txBox="1"/>
            <p:nvPr/>
          </p:nvSpPr>
          <p:spPr>
            <a:xfrm>
              <a:off x="9237721" y="4653292"/>
              <a:ext cx="207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우회전 진행</a:t>
              </a:r>
            </a:p>
          </p:txBody>
        </p:sp>
      </p:grpSp>
      <p:pic>
        <p:nvPicPr>
          <p:cNvPr id="144" name="그림 143">
            <a:extLst>
              <a:ext uri="{FF2B5EF4-FFF2-40B4-BE49-F238E27FC236}">
                <a16:creationId xmlns:a16="http://schemas.microsoft.com/office/drawing/2014/main" id="{83359778-D3DC-4B27-BFEC-4765F819F1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72" y="5686280"/>
            <a:ext cx="647553" cy="647553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2BC431BB-EDD5-4FBA-AE0C-6F3F8F7201C1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9599227-7F3C-4C54-8CAF-CD911012EE5C}"/>
              </a:ext>
            </a:extLst>
          </p:cNvPr>
          <p:cNvSpPr/>
          <p:nvPr/>
        </p:nvSpPr>
        <p:spPr>
          <a:xfrm>
            <a:off x="4240660" y="5272702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25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0.12474 4.8148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74 4.81481E-6 L 0.1987 4.81481E-6 C 0.23178 4.81481E-6 0.27279 0.04282 0.27279 0.078 L 0.27279 0.15601 " pathEditMode="relative" rAng="0" ptsTypes="AAAA">
                                      <p:cBhvr>
                                        <p:cTn id="21" dur="2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780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5400000">
                                      <p:cBhvr>
                                        <p:cTn id="23" dur="6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8F950C0D-1582-4F19-A464-E07738E1B3C4}"/>
              </a:ext>
            </a:extLst>
          </p:cNvPr>
          <p:cNvCxnSpPr>
            <a:cxnSpLocks/>
          </p:cNvCxnSpPr>
          <p:nvPr/>
        </p:nvCxnSpPr>
        <p:spPr>
          <a:xfrm flipH="1" flipV="1">
            <a:off x="1309587" y="2832840"/>
            <a:ext cx="7049816" cy="82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EF887E0-2BD3-4840-BE78-C7EA1055130E}"/>
              </a:ext>
            </a:extLst>
          </p:cNvPr>
          <p:cNvCxnSpPr>
            <a:cxnSpLocks/>
          </p:cNvCxnSpPr>
          <p:nvPr/>
        </p:nvCxnSpPr>
        <p:spPr>
          <a:xfrm>
            <a:off x="1308328" y="5328600"/>
            <a:ext cx="70510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BE202A1F-6151-4052-9320-83FB13C709E3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5. </a:t>
            </a:r>
            <a:r>
              <a:rPr lang="ko-KR" altLang="en-US" b="1" dirty="0"/>
              <a:t>유턴</a:t>
            </a:r>
            <a:r>
              <a:rPr lang="en-US" altLang="ko-KR" b="1" dirty="0"/>
              <a:t>, S</a:t>
            </a:r>
            <a:r>
              <a:rPr lang="ko-KR" altLang="en-US" b="1" dirty="0"/>
              <a:t>커브 곡선</a:t>
            </a:r>
            <a:endParaRPr lang="en-US" altLang="ko-KR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884AAD7-C687-4CD1-8BE8-2C2C79823E8C}"/>
              </a:ext>
            </a:extLst>
          </p:cNvPr>
          <p:cNvGrpSpPr/>
          <p:nvPr/>
        </p:nvGrpSpPr>
        <p:grpSpPr>
          <a:xfrm>
            <a:off x="1308329" y="2967193"/>
            <a:ext cx="3562593" cy="2587219"/>
            <a:chOff x="1308329" y="2790373"/>
            <a:chExt cx="3562593" cy="258721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18E5FB1-B45A-4A83-9C83-EEF3DE166BB8}"/>
                </a:ext>
              </a:extLst>
            </p:cNvPr>
            <p:cNvSpPr/>
            <p:nvPr/>
          </p:nvSpPr>
          <p:spPr>
            <a:xfrm>
              <a:off x="1311968" y="2790373"/>
              <a:ext cx="3558954" cy="25872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EA9B634-6DDE-4A38-BA35-3DDC13BC221C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8" y="4734323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26CF629-C851-4553-BC0F-6B8547747D4F}"/>
                </a:ext>
              </a:extLst>
            </p:cNvPr>
            <p:cNvGrpSpPr/>
            <p:nvPr/>
          </p:nvGrpSpPr>
          <p:grpSpPr>
            <a:xfrm rot="5400000">
              <a:off x="3804748" y="3284592"/>
              <a:ext cx="1310113" cy="581888"/>
              <a:chOff x="5592945" y="2341418"/>
              <a:chExt cx="1310113" cy="581888"/>
            </a:xfrm>
          </p:grpSpPr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8ACBE6BE-507B-4063-B0B3-1316BDA02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4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C89D882B-F970-4337-864D-B948D31538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690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1F66B797-7EFD-46E8-987C-1BF62E3BB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617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1EF8C90C-344A-4391-A4FA-ED79B8B02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165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64D9D964-1292-45C5-BA38-F02E7EFD10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622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2C4802A-1853-4E41-A74E-E3473D250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6840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9D013CA4-89F7-4ACE-AD3C-8BD435F65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3058" y="2341418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AC010DD0-24E3-4233-9A5E-3701A0E22AFD}"/>
                </a:ext>
              </a:extLst>
            </p:cNvPr>
            <p:cNvGrpSpPr/>
            <p:nvPr/>
          </p:nvGrpSpPr>
          <p:grpSpPr>
            <a:xfrm>
              <a:off x="4168861" y="4429781"/>
              <a:ext cx="581888" cy="857677"/>
              <a:chOff x="5685844" y="3739609"/>
              <a:chExt cx="581888" cy="857677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3738D0CC-7AA1-486B-A544-B35BFBAAC5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44866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FB532B16-7531-4113-ADC9-B7726E8CCB8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64897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91BAD179-E19D-49CF-84EB-AE5BEC9553A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3861337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FB5236B3-681C-414A-BCB4-5F1B58364E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084885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B55EDE8C-06D4-4D4B-BB86-0ABFCC7C6E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976788" y="4306342"/>
                <a:ext cx="0" cy="581888"/>
              </a:xfrm>
              <a:prstGeom prst="line">
                <a:avLst/>
              </a:prstGeom>
              <a:ln w="1143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E078B47-800D-42D1-8C59-0A331B537F67}"/>
                </a:ext>
              </a:extLst>
            </p:cNvPr>
            <p:cNvCxnSpPr>
              <a:cxnSpLocks/>
            </p:cNvCxnSpPr>
            <p:nvPr/>
          </p:nvCxnSpPr>
          <p:spPr>
            <a:xfrm>
              <a:off x="4007114" y="4122681"/>
              <a:ext cx="0" cy="120204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881534-E803-4132-8EB5-4B306B4AED0A}"/>
                </a:ext>
              </a:extLst>
            </p:cNvPr>
            <p:cNvCxnSpPr>
              <a:cxnSpLocks/>
            </p:cNvCxnSpPr>
            <p:nvPr/>
          </p:nvCxnSpPr>
          <p:spPr>
            <a:xfrm>
              <a:off x="1311967" y="3442117"/>
              <a:ext cx="2700703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C856C33-B1B2-4682-881C-E83547FAEBF8}"/>
                </a:ext>
              </a:extLst>
            </p:cNvPr>
            <p:cNvGrpSpPr/>
            <p:nvPr/>
          </p:nvGrpSpPr>
          <p:grpSpPr>
            <a:xfrm>
              <a:off x="1308329" y="4014833"/>
              <a:ext cx="641122" cy="99586"/>
              <a:chOff x="1308328" y="4014833"/>
              <a:chExt cx="923073" cy="79375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0C1450CA-6E29-40E8-91D5-F4675EF42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8328" y="4014833"/>
                <a:ext cx="923073" cy="0"/>
              </a:xfrm>
              <a:prstGeom prst="line">
                <a:avLst/>
              </a:prstGeom>
              <a:ln w="508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5316D7FF-FCE3-4755-AF22-AAA784902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8328" y="4094208"/>
                <a:ext cx="923073" cy="0"/>
              </a:xfrm>
              <a:prstGeom prst="line">
                <a:avLst/>
              </a:prstGeom>
              <a:ln w="508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14B7FB2A-9652-420B-ACD7-584DE89E0C3D}"/>
                </a:ext>
              </a:extLst>
            </p:cNvPr>
            <p:cNvGrpSpPr/>
            <p:nvPr/>
          </p:nvGrpSpPr>
          <p:grpSpPr>
            <a:xfrm>
              <a:off x="3651249" y="4014833"/>
              <a:ext cx="410389" cy="107848"/>
              <a:chOff x="1308328" y="4014833"/>
              <a:chExt cx="923073" cy="79375"/>
            </a:xfrm>
          </p:grpSpPr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6E6D3EB5-A164-49E7-B7CB-7E8658EF2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8328" y="4014833"/>
                <a:ext cx="923073" cy="0"/>
              </a:xfrm>
              <a:prstGeom prst="line">
                <a:avLst/>
              </a:prstGeom>
              <a:ln w="508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95A6E90A-22AD-427F-92F2-536D77C8D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8328" y="4094208"/>
                <a:ext cx="923073" cy="0"/>
              </a:xfrm>
              <a:prstGeom prst="line">
                <a:avLst/>
              </a:prstGeom>
              <a:ln w="508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B6A70F99-67E7-41A7-A8AB-3CC5C0DD7841}"/>
                </a:ext>
              </a:extLst>
            </p:cNvPr>
            <p:cNvCxnSpPr>
              <a:cxnSpLocks/>
            </p:cNvCxnSpPr>
            <p:nvPr/>
          </p:nvCxnSpPr>
          <p:spPr>
            <a:xfrm>
              <a:off x="1968501" y="4058999"/>
              <a:ext cx="1701798" cy="0"/>
            </a:xfrm>
            <a:prstGeom prst="line">
              <a:avLst/>
            </a:prstGeom>
            <a:ln w="57150" cap="flat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화살표: U자형 21">
              <a:extLst>
                <a:ext uri="{FF2B5EF4-FFF2-40B4-BE49-F238E27FC236}">
                  <a16:creationId xmlns:a16="http://schemas.microsoft.com/office/drawing/2014/main" id="{6583EA10-BBED-4360-9F72-CD54D31B59BC}"/>
                </a:ext>
              </a:extLst>
            </p:cNvPr>
            <p:cNvSpPr/>
            <p:nvPr/>
          </p:nvSpPr>
          <p:spPr>
            <a:xfrm rot="5400000" flipH="1">
              <a:off x="2967641" y="4153288"/>
              <a:ext cx="314423" cy="472794"/>
            </a:xfrm>
            <a:prstGeom prst="uturnArrow">
              <a:avLst>
                <a:gd name="adj1" fmla="val 19698"/>
                <a:gd name="adj2" fmla="val 25000"/>
                <a:gd name="adj3" fmla="val 38633"/>
                <a:gd name="adj4" fmla="val 43750"/>
                <a:gd name="adj5" fmla="val 795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9" name="그림 118">
            <a:extLst>
              <a:ext uri="{FF2B5EF4-FFF2-40B4-BE49-F238E27FC236}">
                <a16:creationId xmlns:a16="http://schemas.microsoft.com/office/drawing/2014/main" id="{13E2DF00-B569-4FD8-8A1B-B5CC7E14C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72855" y="4303369"/>
            <a:ext cx="1014555" cy="544727"/>
          </a:xfrm>
          <a:prstGeom prst="rect">
            <a:avLst/>
          </a:prstGeom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A7C1EE2E-349F-4C02-B55B-F65A02D1FDEB}"/>
              </a:ext>
            </a:extLst>
          </p:cNvPr>
          <p:cNvGrpSpPr/>
          <p:nvPr/>
        </p:nvGrpSpPr>
        <p:grpSpPr>
          <a:xfrm>
            <a:off x="5578686" y="2606207"/>
            <a:ext cx="6131585" cy="3297449"/>
            <a:chOff x="5419722" y="2596682"/>
            <a:chExt cx="6131585" cy="3297449"/>
          </a:xfrm>
        </p:grpSpPr>
        <p:sp>
          <p:nvSpPr>
            <p:cNvPr id="116" name="막힌 원호 115">
              <a:extLst>
                <a:ext uri="{FF2B5EF4-FFF2-40B4-BE49-F238E27FC236}">
                  <a16:creationId xmlns:a16="http://schemas.microsoft.com/office/drawing/2014/main" id="{B947ACAB-102C-42E7-ABBF-0F5EAAEA15E5}"/>
                </a:ext>
              </a:extLst>
            </p:cNvPr>
            <p:cNvSpPr/>
            <p:nvPr/>
          </p:nvSpPr>
          <p:spPr>
            <a:xfrm rot="10800000">
              <a:off x="8074682" y="2596682"/>
              <a:ext cx="3476625" cy="3285708"/>
            </a:xfrm>
            <a:prstGeom prst="blockArc">
              <a:avLst>
                <a:gd name="adj1" fmla="val 8857895"/>
                <a:gd name="adj2" fmla="val 0"/>
                <a:gd name="adj3" fmla="val 25000"/>
              </a:avLst>
            </a:prstGeom>
            <a:solidFill>
              <a:schemeClr val="bg1">
                <a:lumMod val="50000"/>
              </a:schemeClr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D99F470E-4D8C-471C-93D3-0FAD66F06A74}"/>
                </a:ext>
              </a:extLst>
            </p:cNvPr>
            <p:cNvGrpSpPr/>
            <p:nvPr/>
          </p:nvGrpSpPr>
          <p:grpSpPr>
            <a:xfrm>
              <a:off x="5419722" y="2608423"/>
              <a:ext cx="3476625" cy="3285708"/>
              <a:chOff x="5419722" y="2608423"/>
              <a:chExt cx="3476625" cy="3285708"/>
            </a:xfrm>
          </p:grpSpPr>
          <p:sp>
            <p:nvSpPr>
              <p:cNvPr id="63" name="막힌 원호 62">
                <a:extLst>
                  <a:ext uri="{FF2B5EF4-FFF2-40B4-BE49-F238E27FC236}">
                    <a16:creationId xmlns:a16="http://schemas.microsoft.com/office/drawing/2014/main" id="{5362E680-98B9-435B-A593-5513D0984C15}"/>
                  </a:ext>
                </a:extLst>
              </p:cNvPr>
              <p:cNvSpPr/>
              <p:nvPr/>
            </p:nvSpPr>
            <p:spPr>
              <a:xfrm>
                <a:off x="5419722" y="2608423"/>
                <a:ext cx="3476625" cy="3285708"/>
              </a:xfrm>
              <a:prstGeom prst="blockArc">
                <a:avLst>
                  <a:gd name="adj1" fmla="val 8381628"/>
                  <a:gd name="adj2" fmla="val 0"/>
                  <a:gd name="adj3" fmla="val 25000"/>
                </a:avLst>
              </a:prstGeom>
              <a:solidFill>
                <a:schemeClr val="bg1">
                  <a:lumMod val="50000"/>
                </a:schemeClr>
              </a:solidFill>
              <a:ln w="635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A5F918A8-D212-4A66-B8A9-0D0BCC33501D}"/>
                  </a:ext>
                </a:extLst>
              </p:cNvPr>
              <p:cNvSpPr/>
              <p:nvPr/>
            </p:nvSpPr>
            <p:spPr>
              <a:xfrm rot="-60000">
                <a:off x="8107671" y="4199525"/>
                <a:ext cx="758187" cy="142926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highlight>
                    <a:srgbClr val="FFFF00"/>
                  </a:highlight>
                </a:endParaRPr>
              </a:p>
            </p:txBody>
          </p:sp>
        </p:grpSp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88F867EA-0419-4847-8256-0D92EFEA7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31096">
            <a:off x="5544448" y="4289583"/>
            <a:ext cx="1014555" cy="5447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0BBCED-3F68-4637-AAE7-A9C18BC60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70858" y="3930277"/>
            <a:ext cx="575247" cy="57524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77F5C0-ADEE-496A-8068-301CF44A7999}"/>
              </a:ext>
            </a:extLst>
          </p:cNvPr>
          <p:cNvGrpSpPr/>
          <p:nvPr/>
        </p:nvGrpSpPr>
        <p:grpSpPr>
          <a:xfrm>
            <a:off x="3268048" y="1515736"/>
            <a:ext cx="4393666" cy="708359"/>
            <a:chOff x="8038115" y="2011705"/>
            <a:chExt cx="4008738" cy="70835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E8B630-6AB2-4A12-AF6C-9C2BC924E0D1}"/>
                </a:ext>
              </a:extLst>
            </p:cNvPr>
            <p:cNvSpPr txBox="1"/>
            <p:nvPr/>
          </p:nvSpPr>
          <p:spPr>
            <a:xfrm>
              <a:off x="9280634" y="2189718"/>
              <a:ext cx="2766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차선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중앙선 인식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0ADDC93-468F-431F-8A47-6AC2B9503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C65F132-B31F-412D-B800-03D0FE535D8A}"/>
              </a:ext>
            </a:extLst>
          </p:cNvPr>
          <p:cNvGrpSpPr/>
          <p:nvPr/>
        </p:nvGrpSpPr>
        <p:grpSpPr>
          <a:xfrm>
            <a:off x="7947760" y="1541643"/>
            <a:ext cx="2952141" cy="647553"/>
            <a:chOff x="7127949" y="2255828"/>
            <a:chExt cx="2952141" cy="64755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93BA02-AB1F-4F6D-8BD8-5A76DD063C68}"/>
                </a:ext>
              </a:extLst>
            </p:cNvPr>
            <p:cNvSpPr txBox="1"/>
            <p:nvPr/>
          </p:nvSpPr>
          <p:spPr>
            <a:xfrm>
              <a:off x="8002647" y="2383990"/>
              <a:ext cx="207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주변 장애물 인식</a:t>
              </a: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F293EAF-5FB6-4557-8A09-C4CF6B8E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949" y="2255828"/>
              <a:ext cx="647553" cy="64755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481B29D-D808-432E-85D6-EC23EF54E153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400825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-0.00208 C 0.01744 0.00093 0.03593 0.0037 0.05195 -0.00208 C 0.06797 -0.00787 0.0858 -0.01968 0.09492 -0.03681 C 0.10403 -0.05394 0.1069 -0.08218 0.10664 -0.10486 C 0.10638 -0.12755 0.10286 -0.15694 0.09336 -0.17292 C 0.08385 -0.18889 0.06757 -0.19676 0.04961 -0.20069 C 0.03164 -0.20463 0.00859 -0.20046 -0.01433 -0.19653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10800000">
                                      <p:cBhvr>
                                        <p:cTn id="8" dur="1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3773 C -0.00364 -0.01042 -0.01002 -0.05834 -0.00338 -0.09699 C 0.00326 -0.13565 0.02383 -0.17315 0.04271 -0.19422 C 0.06159 -0.21528 0.0875 -0.22639 0.1099 -0.22338 C 0.1323 -0.22037 0.16068 -0.19815 0.17709 -0.17616 C 0.19349 -0.15417 0.20222 -0.12061 0.20834 -0.09144 C 0.21446 -0.06227 0.20873 -0.02732 0.21381 -0.00116 C 0.21888 0.025 0.22917 0.0456 0.23881 0.06551 C 0.24844 0.08541 0.25612 0.10764 0.27162 0.11828 C 0.28711 0.12893 0.31303 0.13148 0.33178 0.12939 C 0.35053 0.12731 0.3698 0.12014 0.38399 0.10578 C 0.39818 0.09143 0.40912 0.06782 0.4168 0.04328 C 0.42448 0.01875 0.42904 -0.01505 0.43008 -0.04144 C 0.43112 -0.06783 0.42618 -0.09653 0.42305 -0.11505 C 0.41993 -0.13357 0.41563 -0.14306 0.41133 -0.15255 " pathEditMode="relative" ptsTypes="AAAAAAAAAAAAAAA">
                                      <p:cBhvr>
                                        <p:cTn id="12" dur="5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2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0800000">
                                      <p:cBhvr>
                                        <p:cTn id="1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6. </a:t>
            </a:r>
            <a:r>
              <a:rPr lang="ko-KR" altLang="en-US" b="1" dirty="0"/>
              <a:t>정적장애물 회피 기동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C6FD4CA-FB60-42F2-BF5C-30F5A955F438}"/>
              </a:ext>
            </a:extLst>
          </p:cNvPr>
          <p:cNvGrpSpPr/>
          <p:nvPr/>
        </p:nvGrpSpPr>
        <p:grpSpPr>
          <a:xfrm>
            <a:off x="886955" y="2410645"/>
            <a:ext cx="10381409" cy="3613494"/>
            <a:chOff x="886955" y="2410645"/>
            <a:chExt cx="10381409" cy="361349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B6399E2-B6E8-4CF4-BFF2-EE71DAD5F5ED}"/>
                </a:ext>
              </a:extLst>
            </p:cNvPr>
            <p:cNvGrpSpPr/>
            <p:nvPr/>
          </p:nvGrpSpPr>
          <p:grpSpPr>
            <a:xfrm>
              <a:off x="886955" y="2410645"/>
              <a:ext cx="10381409" cy="3613494"/>
              <a:chOff x="1907569" y="2336754"/>
              <a:chExt cx="8604041" cy="361349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DFC2A1F-8470-46C5-BE89-5F0513518AC5}"/>
                  </a:ext>
                </a:extLst>
              </p:cNvPr>
              <p:cNvSpPr/>
              <p:nvPr/>
            </p:nvSpPr>
            <p:spPr>
              <a:xfrm>
                <a:off x="1912011" y="2336754"/>
                <a:ext cx="8599599" cy="361349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3379C764-A667-4E50-8054-F7FE80397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009" y="4143501"/>
                <a:ext cx="8599601" cy="0"/>
              </a:xfrm>
              <a:prstGeom prst="line">
                <a:avLst/>
              </a:prstGeom>
              <a:ln w="101600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E8731CAE-35CE-44FD-BD3F-91C7F77EA8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09105" y="2396066"/>
                <a:ext cx="8602505" cy="11537"/>
              </a:xfrm>
              <a:prstGeom prst="line">
                <a:avLst/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972A2A23-8621-47D0-9D32-EFBD6E6AA3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7569" y="5881822"/>
                <a:ext cx="8604041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" name="그림 102" descr="트럭, 운송, 오렌지, 농기구이(가) 표시된 사진&#10;&#10;자동 생성된 설명">
              <a:extLst>
                <a:ext uri="{FF2B5EF4-FFF2-40B4-BE49-F238E27FC236}">
                  <a16:creationId xmlns:a16="http://schemas.microsoft.com/office/drawing/2014/main" id="{9A21C6E8-6743-40BB-9F1B-8324A031A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706" y="4267091"/>
              <a:ext cx="2670993" cy="1720443"/>
            </a:xfrm>
            <a:prstGeom prst="rect">
              <a:avLst/>
            </a:prstGeom>
          </p:spPr>
        </p:pic>
        <p:pic>
          <p:nvPicPr>
            <p:cNvPr id="109" name="그림 108" descr="오렌지이(가) 표시된 사진&#10;&#10;자동 생성된 설명">
              <a:extLst>
                <a:ext uri="{FF2B5EF4-FFF2-40B4-BE49-F238E27FC236}">
                  <a16:creationId xmlns:a16="http://schemas.microsoft.com/office/drawing/2014/main" id="{A774835D-6957-4F23-9FB7-97E17CC74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9394" y="2500104"/>
              <a:ext cx="1159817" cy="981785"/>
            </a:xfrm>
            <a:prstGeom prst="rect">
              <a:avLst/>
            </a:prstGeom>
          </p:spPr>
        </p:pic>
        <p:pic>
          <p:nvPicPr>
            <p:cNvPr id="105" name="그림 104" descr="오렌지이(가) 표시된 사진&#10;&#10;자동 생성된 설명">
              <a:extLst>
                <a:ext uri="{FF2B5EF4-FFF2-40B4-BE49-F238E27FC236}">
                  <a16:creationId xmlns:a16="http://schemas.microsoft.com/office/drawing/2014/main" id="{C09667C8-5C72-410C-BAED-623A28BCF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712" y="2850663"/>
              <a:ext cx="1159817" cy="981785"/>
            </a:xfrm>
            <a:prstGeom prst="rect">
              <a:avLst/>
            </a:prstGeom>
          </p:spPr>
        </p:pic>
        <p:pic>
          <p:nvPicPr>
            <p:cNvPr id="110" name="그림 109" descr="오렌지이(가) 표시된 사진&#10;&#10;자동 생성된 설명">
              <a:extLst>
                <a:ext uri="{FF2B5EF4-FFF2-40B4-BE49-F238E27FC236}">
                  <a16:creationId xmlns:a16="http://schemas.microsoft.com/office/drawing/2014/main" id="{8A4FB55E-3564-4F82-BA98-1EA245E31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4686" y="3180405"/>
              <a:ext cx="1159817" cy="98178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3DC8AAA-48AB-4DE2-9753-EB9C055C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270" y="4763487"/>
              <a:ext cx="922944" cy="828487"/>
            </a:xfrm>
            <a:prstGeom prst="rect">
              <a:avLst/>
            </a:prstGeom>
          </p:spPr>
        </p:pic>
      </p:grpSp>
      <p:pic>
        <p:nvPicPr>
          <p:cNvPr id="112" name="그림 111">
            <a:extLst>
              <a:ext uri="{FF2B5EF4-FFF2-40B4-BE49-F238E27FC236}">
                <a16:creationId xmlns:a16="http://schemas.microsoft.com/office/drawing/2014/main" id="{DC1032C5-557A-455F-80E2-BB4715F0B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6955" y="4420083"/>
            <a:ext cx="2482603" cy="133294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71A583-B2D4-4C87-B94A-333384DC273C}"/>
              </a:ext>
            </a:extLst>
          </p:cNvPr>
          <p:cNvGrpSpPr/>
          <p:nvPr/>
        </p:nvGrpSpPr>
        <p:grpSpPr>
          <a:xfrm>
            <a:off x="3268048" y="1515736"/>
            <a:ext cx="4393666" cy="708359"/>
            <a:chOff x="8038115" y="2011705"/>
            <a:chExt cx="4008738" cy="70835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874C842-F84A-4BB6-9058-61703985A94B}"/>
                </a:ext>
              </a:extLst>
            </p:cNvPr>
            <p:cNvSpPr txBox="1"/>
            <p:nvPr/>
          </p:nvSpPr>
          <p:spPr>
            <a:xfrm>
              <a:off x="9280634" y="2189718"/>
              <a:ext cx="2766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차선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중앙선 인식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7380CB1-2A02-4ACD-9DFA-19384CE5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866ABA-3EB7-425C-938A-D5D932958C11}"/>
              </a:ext>
            </a:extLst>
          </p:cNvPr>
          <p:cNvGrpSpPr/>
          <p:nvPr/>
        </p:nvGrpSpPr>
        <p:grpSpPr>
          <a:xfrm>
            <a:off x="7947760" y="1541643"/>
            <a:ext cx="2952141" cy="647553"/>
            <a:chOff x="7127949" y="2255828"/>
            <a:chExt cx="2952141" cy="64755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F60071-FE3C-4F16-BA4F-CB83DC0B3708}"/>
                </a:ext>
              </a:extLst>
            </p:cNvPr>
            <p:cNvSpPr txBox="1"/>
            <p:nvPr/>
          </p:nvSpPr>
          <p:spPr>
            <a:xfrm>
              <a:off x="8002647" y="2383990"/>
              <a:ext cx="207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정적 장애물 인식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E5EDA77-8B43-44B6-B256-F9629BD2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949" y="2255828"/>
              <a:ext cx="647553" cy="64755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55B636F-A12E-49F3-99A0-06D77266918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342636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023 C 0.02656 0.00347 0.05521 0.00694 0.07773 -0.00162 C 0.10013 -0.01019 0.11445 -0.02408 0.1332 -0.05162 C 0.15195 -0.07917 0.17279 -0.13403 0.19023 -0.1669 C 0.20768 -0.19977 0.21771 -0.23241 0.23789 -0.24885 C 0.25807 -0.26528 0.28151 -0.26459 0.31133 -0.26551 C 0.34102 -0.26644 0.38841 -0.26366 0.4168 -0.2544 C 0.44518 -0.24514 0.4668 -0.22709 0.48164 -0.20996 C 0.49648 -0.19283 0.49896 -0.17223 0.50586 -0.15162 C 0.51263 -0.13102 0.51328 -0.10371 0.52305 -0.08635 C 0.53268 -0.06898 0.55039 -0.06111 0.56445 -0.04746 C 0.57852 -0.0338 0.5875 -0.01366 0.60742 -0.0044 C 0.62734 0.00486 0.66445 0.0074 0.68398 0.0081 C 0.70352 0.00879 0.71393 0.00439 0.72461 -0.00023 " pathEditMode="relative" ptsTypes="AAAAAAAAAAAAAA">
                                      <p:cBhvr>
                                        <p:cTn id="6" dur="5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2700000">
                                      <p:cBhvr>
                                        <p:cTn id="1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Rot by="2700000">
                                      <p:cBhvr>
                                        <p:cTn id="12" dur="8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-2700000">
                                      <p:cBhvr>
                                        <p:cTn id="1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7. </a:t>
            </a:r>
            <a:r>
              <a:rPr lang="ko-KR" altLang="en-US" b="1" dirty="0"/>
              <a:t>돌발 장애물 인식 및 정지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625749-1616-47AE-9784-4237F9ECDEC3}"/>
              </a:ext>
            </a:extLst>
          </p:cNvPr>
          <p:cNvGrpSpPr/>
          <p:nvPr/>
        </p:nvGrpSpPr>
        <p:grpSpPr>
          <a:xfrm>
            <a:off x="886955" y="2410645"/>
            <a:ext cx="10381409" cy="4225145"/>
            <a:chOff x="886955" y="2410645"/>
            <a:chExt cx="10381409" cy="422514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9DE749-91EC-4F6E-B776-6F8C2DEC1FD7}"/>
                </a:ext>
              </a:extLst>
            </p:cNvPr>
            <p:cNvGrpSpPr/>
            <p:nvPr/>
          </p:nvGrpSpPr>
          <p:grpSpPr>
            <a:xfrm>
              <a:off x="886955" y="2410645"/>
              <a:ext cx="10381409" cy="3613494"/>
              <a:chOff x="1907569" y="2336754"/>
              <a:chExt cx="8604041" cy="361349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03D7334-86EC-4A33-8657-3552DB1A0672}"/>
                  </a:ext>
                </a:extLst>
              </p:cNvPr>
              <p:cNvSpPr/>
              <p:nvPr/>
            </p:nvSpPr>
            <p:spPr>
              <a:xfrm>
                <a:off x="1912011" y="2336754"/>
                <a:ext cx="8599599" cy="361349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1F9DE06-C0E8-4FCE-98B8-8242507F0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2009" y="4143501"/>
                <a:ext cx="8599601" cy="0"/>
              </a:xfrm>
              <a:prstGeom prst="line">
                <a:avLst/>
              </a:prstGeom>
              <a:ln w="101600" cap="flat" cmpd="sng" algn="ctr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77A2A45-F824-4581-8087-4FBA2270CF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09105" y="2396066"/>
                <a:ext cx="8602505" cy="11537"/>
              </a:xfrm>
              <a:prstGeom prst="line">
                <a:avLst/>
              </a:prstGeom>
              <a:ln w="635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EA0AEC4-ECE6-4302-83CC-3BB8A8FB2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7569" y="5881822"/>
                <a:ext cx="8604041" cy="0"/>
              </a:xfrm>
              <a:prstGeom prst="line">
                <a:avLst/>
              </a:prstGeom>
              <a:ln w="635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그림 2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12BB5A6C-CDAA-4012-B251-53B4CA83D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419" y="5531112"/>
              <a:ext cx="1250342" cy="110467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506D0DC-9903-423C-89F3-F7DEFD44C3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39"/>
          <a:stretch/>
        </p:blipFill>
        <p:spPr>
          <a:xfrm>
            <a:off x="7146637" y="5434944"/>
            <a:ext cx="1646382" cy="13329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10FAE42-E335-413B-B88D-CDEFE7D10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6955" y="4420083"/>
            <a:ext cx="2482603" cy="133294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AEA268-96CD-4A96-A3C2-3E7299816789}"/>
              </a:ext>
            </a:extLst>
          </p:cNvPr>
          <p:cNvGrpSpPr/>
          <p:nvPr/>
        </p:nvGrpSpPr>
        <p:grpSpPr>
          <a:xfrm>
            <a:off x="3268048" y="1515736"/>
            <a:ext cx="4393666" cy="708359"/>
            <a:chOff x="8038115" y="2011705"/>
            <a:chExt cx="4008738" cy="70835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642E9-4531-42B1-A3ED-0EFACAF5B7EC}"/>
                </a:ext>
              </a:extLst>
            </p:cNvPr>
            <p:cNvSpPr txBox="1"/>
            <p:nvPr/>
          </p:nvSpPr>
          <p:spPr>
            <a:xfrm>
              <a:off x="9280634" y="2189718"/>
              <a:ext cx="2766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차선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중앙선 인식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03263A4-077C-4961-91A1-C7B754FB9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2848E0A-D5D5-4677-9780-9EC284A127D4}"/>
              </a:ext>
            </a:extLst>
          </p:cNvPr>
          <p:cNvGrpSpPr/>
          <p:nvPr/>
        </p:nvGrpSpPr>
        <p:grpSpPr>
          <a:xfrm>
            <a:off x="7947760" y="1541643"/>
            <a:ext cx="2952141" cy="647553"/>
            <a:chOff x="7127949" y="2255828"/>
            <a:chExt cx="2952141" cy="64755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3C6A1B-292A-4742-B574-B8C138FA4E57}"/>
                </a:ext>
              </a:extLst>
            </p:cNvPr>
            <p:cNvSpPr txBox="1"/>
            <p:nvPr/>
          </p:nvSpPr>
          <p:spPr>
            <a:xfrm>
              <a:off x="8002647" y="2383990"/>
              <a:ext cx="207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돌발 장애물 인식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07C06C7-2856-4012-81BD-6F66166E1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949" y="2255828"/>
              <a:ext cx="647553" cy="647553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39F5EAC-FD16-4F51-8D5E-32E3DD83090C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41530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20365 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82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0.00026 -0.163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64 0.00278 C 0.21393 0.0044 0.22435 0.00579 0.23646 0.00139 C 0.24844 -0.00324 0.26341 -0.00741 0.27526 -0.025 C 0.28711 -0.04236 0.29674 -0.07616 0.3082 -0.10324 C 0.31979 -0.13032 0.33333 -0.16412 0.34453 -0.18727 C 0.35573 -0.21041 0.36224 -0.2294 0.37578 -0.24236 C 0.38932 -0.25555 0.40325 -0.26111 0.42552 -0.26597 C 0.44778 -0.27083 0.48568 -0.27176 0.51002 -0.27153 C 0.53411 -0.27106 0.55091 -0.26435 0.57161 -0.26319 C 0.59219 -0.26204 0.60794 -0.26481 0.63398 -0.26458 C 0.66015 -0.26435 0.69427 -0.26319 0.72864 -0.2618 " pathEditMode="relative" rAng="0" ptsTypes="AAAAAAAAA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50" y="-1363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4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700000">
                                      <p:cBhvr>
                                        <p:cTn id="16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F71B64-BC74-473E-A0A3-359CDA6A18D5}"/>
              </a:ext>
            </a:extLst>
          </p:cNvPr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팀 소개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CEDE72C-2E97-4681-A143-E7B972889359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0C54983-0053-4033-928A-48E9BE792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6" t="28506" r="11389" b="-1762"/>
          <a:stretch/>
        </p:blipFill>
        <p:spPr>
          <a:xfrm>
            <a:off x="1064229" y="2089290"/>
            <a:ext cx="1038566" cy="14400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85BA46-481C-437E-95A7-8041949F7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703" y="4223242"/>
            <a:ext cx="1118689" cy="14400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35CF46-1BF7-4102-9217-A2A0BC731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883" y="2058705"/>
            <a:ext cx="1119097" cy="14400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5950D2-452B-41A3-BEF8-E5594BE23B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27"/>
          <a:stretch/>
        </p:blipFill>
        <p:spPr>
          <a:xfrm>
            <a:off x="4723794" y="2132275"/>
            <a:ext cx="1107991" cy="14400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2B508C-7A38-4DD1-9C70-7AA08096D5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8" t="1379" r="2382" b="3295"/>
          <a:stretch/>
        </p:blipFill>
        <p:spPr>
          <a:xfrm>
            <a:off x="9237835" y="4233752"/>
            <a:ext cx="1125145" cy="14400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FE106E-DC60-4458-AFD0-F3C77B9888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757" t="-1" r="11379" b="31497"/>
          <a:stretch/>
        </p:blipFill>
        <p:spPr>
          <a:xfrm>
            <a:off x="6418591" y="2141840"/>
            <a:ext cx="1085677" cy="14400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58BDD1-0F41-4B0F-BA37-6F90B2326F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486" r="10690" b="5441"/>
          <a:stretch/>
        </p:blipFill>
        <p:spPr>
          <a:xfrm>
            <a:off x="2657760" y="2073567"/>
            <a:ext cx="1138932" cy="14400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606DDD5-880F-4B23-88A2-01571A2E22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659" r="14746" b="22145"/>
          <a:stretch/>
        </p:blipFill>
        <p:spPr>
          <a:xfrm>
            <a:off x="1863818" y="4202222"/>
            <a:ext cx="1059204" cy="14400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6FDF9AF-60F7-4ABE-B16B-69F71A6B8266}"/>
              </a:ext>
            </a:extLst>
          </p:cNvPr>
          <p:cNvSpPr/>
          <p:nvPr/>
        </p:nvSpPr>
        <p:spPr>
          <a:xfrm>
            <a:off x="596538" y="1408387"/>
            <a:ext cx="3593764" cy="495516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1969E52-4A82-493A-A079-598F6419D912}"/>
              </a:ext>
            </a:extLst>
          </p:cNvPr>
          <p:cNvSpPr/>
          <p:nvPr/>
        </p:nvSpPr>
        <p:spPr>
          <a:xfrm>
            <a:off x="4301625" y="1408386"/>
            <a:ext cx="3593764" cy="495516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223A8BE-D45D-402F-B631-27FF9D31A436}"/>
              </a:ext>
            </a:extLst>
          </p:cNvPr>
          <p:cNvSpPr/>
          <p:nvPr/>
        </p:nvSpPr>
        <p:spPr>
          <a:xfrm>
            <a:off x="8006550" y="1408387"/>
            <a:ext cx="3593764" cy="495516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03F6DD-95BC-4EEC-9BE6-17C59A9433E2}"/>
              </a:ext>
            </a:extLst>
          </p:cNvPr>
          <p:cNvSpPr txBox="1"/>
          <p:nvPr/>
        </p:nvSpPr>
        <p:spPr>
          <a:xfrm>
            <a:off x="1505296" y="1480097"/>
            <a:ext cx="177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</a:rPr>
              <a:t>4</a:t>
            </a:r>
            <a:r>
              <a:rPr lang="ko-KR" altLang="en-US" sz="2400" b="1" dirty="0">
                <a:solidFill>
                  <a:srgbClr val="002060"/>
                </a:solidFill>
              </a:rPr>
              <a:t>학년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0EF4B7-7BA0-4C06-8DBB-302E3F92EE11}"/>
              </a:ext>
            </a:extLst>
          </p:cNvPr>
          <p:cNvSpPr txBox="1"/>
          <p:nvPr/>
        </p:nvSpPr>
        <p:spPr>
          <a:xfrm>
            <a:off x="5210302" y="1480096"/>
            <a:ext cx="177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</a:rPr>
              <a:t>3</a:t>
            </a:r>
            <a:r>
              <a:rPr lang="ko-KR" altLang="en-US" sz="2400" b="1" dirty="0">
                <a:solidFill>
                  <a:srgbClr val="002060"/>
                </a:solidFill>
              </a:rPr>
              <a:t>학년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DBBA94-8B44-401D-9AA5-922D67F544DD}"/>
              </a:ext>
            </a:extLst>
          </p:cNvPr>
          <p:cNvSpPr txBox="1"/>
          <p:nvPr/>
        </p:nvSpPr>
        <p:spPr>
          <a:xfrm>
            <a:off x="8912282" y="1480095"/>
            <a:ext cx="177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</a:rPr>
              <a:t>2</a:t>
            </a:r>
            <a:r>
              <a:rPr lang="ko-KR" altLang="en-US" sz="2400" b="1" dirty="0">
                <a:solidFill>
                  <a:srgbClr val="002060"/>
                </a:solidFill>
              </a:rPr>
              <a:t>학년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47A7D3-70E3-40C5-A195-DF3D2A49B9A8}"/>
              </a:ext>
            </a:extLst>
          </p:cNvPr>
          <p:cNvSpPr txBox="1"/>
          <p:nvPr/>
        </p:nvSpPr>
        <p:spPr>
          <a:xfrm>
            <a:off x="927957" y="3529290"/>
            <a:ext cx="131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강대열</a:t>
            </a:r>
            <a:endParaRPr lang="en-US" altLang="ko-KR" sz="1200" b="1" dirty="0"/>
          </a:p>
          <a:p>
            <a:pPr algn="ctr"/>
            <a:r>
              <a:rPr lang="ko-KR" altLang="en-US" sz="1200" dirty="0"/>
              <a:t>전기전자공학과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Sensor Fusion</a:t>
            </a:r>
            <a:endParaRPr lang="ko-KR" alt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E59399-9AE4-407D-9FCC-31E03FAD0CE9}"/>
              </a:ext>
            </a:extLst>
          </p:cNvPr>
          <p:cNvSpPr txBox="1"/>
          <p:nvPr/>
        </p:nvSpPr>
        <p:spPr>
          <a:xfrm>
            <a:off x="2548981" y="3529290"/>
            <a:ext cx="131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유상현</a:t>
            </a:r>
            <a:endParaRPr lang="en-US" altLang="ko-KR" sz="1200" b="1" dirty="0"/>
          </a:p>
          <a:p>
            <a:pPr algn="ctr"/>
            <a:r>
              <a:rPr lang="ko-KR" altLang="en-US" sz="1200" dirty="0"/>
              <a:t>기계공학과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SW Design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D71E84-AF81-4048-9B37-8D9954C06EB4}"/>
              </a:ext>
            </a:extLst>
          </p:cNvPr>
          <p:cNvSpPr txBox="1"/>
          <p:nvPr/>
        </p:nvSpPr>
        <p:spPr>
          <a:xfrm>
            <a:off x="1737865" y="5649796"/>
            <a:ext cx="131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심기범</a:t>
            </a:r>
            <a:endParaRPr lang="en-US" altLang="ko-KR" sz="1200" b="1" dirty="0"/>
          </a:p>
          <a:p>
            <a:pPr algn="ctr"/>
            <a:r>
              <a:rPr lang="ko-KR" altLang="en-US" sz="1200" dirty="0"/>
              <a:t>기계공학과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HW Design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993485-8426-48B8-8BB2-00881EE85CDF}"/>
              </a:ext>
            </a:extLst>
          </p:cNvPr>
          <p:cNvSpPr txBox="1"/>
          <p:nvPr/>
        </p:nvSpPr>
        <p:spPr>
          <a:xfrm>
            <a:off x="4622234" y="3581840"/>
            <a:ext cx="131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김대건</a:t>
            </a:r>
            <a:endParaRPr lang="en-US" altLang="ko-KR" sz="1200" b="1" dirty="0"/>
          </a:p>
          <a:p>
            <a:pPr algn="ctr"/>
            <a:r>
              <a:rPr lang="ko-KR" altLang="en-US" sz="1200" dirty="0"/>
              <a:t>기계공학과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Path</a:t>
            </a:r>
            <a:r>
              <a:rPr lang="ko-KR" altLang="en-US" sz="1200" dirty="0"/>
              <a:t> </a:t>
            </a:r>
            <a:r>
              <a:rPr lang="en-US" altLang="ko-KR" sz="1200" dirty="0"/>
              <a:t>Planning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90D600-5ED9-44CA-BC42-79F9129AFF7F}"/>
              </a:ext>
            </a:extLst>
          </p:cNvPr>
          <p:cNvSpPr txBox="1"/>
          <p:nvPr/>
        </p:nvSpPr>
        <p:spPr>
          <a:xfrm>
            <a:off x="6305874" y="3586011"/>
            <a:ext cx="1311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명노은</a:t>
            </a:r>
            <a:endParaRPr lang="en-US" altLang="ko-KR" sz="1200" b="1" dirty="0"/>
          </a:p>
          <a:p>
            <a:pPr algn="ctr"/>
            <a:r>
              <a:rPr lang="ko-KR" altLang="en-US" sz="1200" dirty="0"/>
              <a:t>기계공학과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Path Planning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62A660-F218-4F05-A1AC-00216D95FE5D}"/>
              </a:ext>
            </a:extLst>
          </p:cNvPr>
          <p:cNvSpPr txBox="1"/>
          <p:nvPr/>
        </p:nvSpPr>
        <p:spPr>
          <a:xfrm>
            <a:off x="5332722" y="5674782"/>
            <a:ext cx="155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김서현</a:t>
            </a:r>
            <a:endParaRPr lang="en-US" altLang="ko-KR" sz="1200" b="1" dirty="0"/>
          </a:p>
          <a:p>
            <a:pPr algn="ctr"/>
            <a:r>
              <a:rPr lang="ko-KR" altLang="en-US" sz="1200" dirty="0"/>
              <a:t>소프트웨어학과</a:t>
            </a:r>
            <a:endParaRPr lang="en-US" altLang="ko-KR" sz="1200" dirty="0"/>
          </a:p>
          <a:p>
            <a:pPr algn="ctr"/>
            <a:r>
              <a:rPr lang="en-US" altLang="ko-KR" sz="1200" dirty="0"/>
              <a:t>Machine Learning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AC4299-5AA5-42DF-B6A8-1F11CBD55D0B}"/>
              </a:ext>
            </a:extLst>
          </p:cNvPr>
          <p:cNvSpPr txBox="1"/>
          <p:nvPr/>
        </p:nvSpPr>
        <p:spPr>
          <a:xfrm>
            <a:off x="8658898" y="3508270"/>
            <a:ext cx="228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김재호</a:t>
            </a:r>
            <a:endParaRPr lang="en-US" altLang="ko-KR" sz="1200" b="1" dirty="0"/>
          </a:p>
          <a:p>
            <a:pPr algn="ctr"/>
            <a:r>
              <a:rPr lang="ko-KR" altLang="en-US" sz="1200" dirty="0"/>
              <a:t>스마트 </a:t>
            </a:r>
            <a:r>
              <a:rPr lang="ko-KR" altLang="en-US" sz="1200" dirty="0" err="1"/>
              <a:t>드론공학과</a:t>
            </a:r>
            <a:endParaRPr lang="en-US" altLang="ko-KR" sz="1200" dirty="0"/>
          </a:p>
          <a:p>
            <a:pPr algn="ctr"/>
            <a:r>
              <a:rPr lang="en-US" altLang="ko-KR" sz="1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Lidar Point Cloud Processing</a:t>
            </a:r>
            <a:endParaRPr lang="en-US" altLang="ko-KR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358B13-A4DF-49A6-9E43-EAC4FAFEC961}"/>
              </a:ext>
            </a:extLst>
          </p:cNvPr>
          <p:cNvSpPr txBox="1"/>
          <p:nvPr/>
        </p:nvSpPr>
        <p:spPr>
          <a:xfrm>
            <a:off x="8981026" y="5682348"/>
            <a:ext cx="163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유민성</a:t>
            </a:r>
            <a:endParaRPr lang="en-US" altLang="ko-KR" sz="1200" b="1" dirty="0"/>
          </a:p>
          <a:p>
            <a:pPr algn="ctr"/>
            <a:r>
              <a:rPr lang="ko-KR" altLang="en-US" sz="1200" dirty="0"/>
              <a:t>스마트 </a:t>
            </a:r>
            <a:r>
              <a:rPr lang="ko-KR" altLang="en-US" sz="1200" dirty="0" err="1"/>
              <a:t>드론공학과</a:t>
            </a:r>
            <a:endParaRPr lang="en-US" altLang="ko-KR" sz="1200" dirty="0"/>
          </a:p>
          <a:p>
            <a:pPr algn="ctr"/>
            <a:r>
              <a:rPr lang="en-US" altLang="ko-KR" sz="1200" dirty="0">
                <a:ea typeface="KoPubWorld돋움체 Light" panose="00000300000000000000" pitchFamily="2" charset="-127"/>
              </a:rPr>
              <a:t>Image Processing</a:t>
            </a:r>
            <a:endParaRPr lang="en-US" altLang="ko-KR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3058B2-D425-4F9B-80E8-19A32D8BA8EC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</a:rPr>
              <a:t>소개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671657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9E31B7-4C9D-4912-BD1E-FF7B728064C0}"/>
              </a:ext>
            </a:extLst>
          </p:cNvPr>
          <p:cNvSpPr/>
          <p:nvPr/>
        </p:nvSpPr>
        <p:spPr>
          <a:xfrm>
            <a:off x="933233" y="3425725"/>
            <a:ext cx="10376049" cy="2676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FCF496F-7EC3-4754-99FA-C3E5FA0F2EA9}"/>
              </a:ext>
            </a:extLst>
          </p:cNvPr>
          <p:cNvCxnSpPr>
            <a:cxnSpLocks/>
          </p:cNvCxnSpPr>
          <p:nvPr/>
        </p:nvCxnSpPr>
        <p:spPr>
          <a:xfrm>
            <a:off x="933230" y="4764119"/>
            <a:ext cx="4920265" cy="0"/>
          </a:xfrm>
          <a:prstGeom prst="line">
            <a:avLst/>
          </a:prstGeom>
          <a:ln w="1016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3C76EE7-F342-40B4-A7B0-189F929EECCE}"/>
              </a:ext>
            </a:extLst>
          </p:cNvPr>
          <p:cNvGrpSpPr/>
          <p:nvPr/>
        </p:nvGrpSpPr>
        <p:grpSpPr>
          <a:xfrm>
            <a:off x="7451726" y="3641915"/>
            <a:ext cx="2669460" cy="2090538"/>
            <a:chOff x="6831889" y="3340908"/>
            <a:chExt cx="2693110" cy="2315225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71584F0-D56A-42B4-9066-01A1CD7E3B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1994353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AA5023A-C15D-4569-9E5C-D401E91B09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2571064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50EFC20-DB85-40BC-8BCB-69C4E23EC78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3142381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6D803232-3938-45A3-84D7-5FFE77364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3725979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C0942300-E7F8-4AC1-BD6B-9C8958611C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4309578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EDE6B72-CB13-4C87-B4C2-81A4AE70DAEA}"/>
              </a:ext>
            </a:extLst>
          </p:cNvPr>
          <p:cNvCxnSpPr>
            <a:cxnSpLocks/>
          </p:cNvCxnSpPr>
          <p:nvPr/>
        </p:nvCxnSpPr>
        <p:spPr>
          <a:xfrm flipH="1">
            <a:off x="10480318" y="3488712"/>
            <a:ext cx="828964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84905B3-B026-49DF-920D-B6DAC22A21BA}"/>
              </a:ext>
            </a:extLst>
          </p:cNvPr>
          <p:cNvCxnSpPr>
            <a:cxnSpLocks/>
            <a:endCxn id="61" idx="3"/>
          </p:cNvCxnSpPr>
          <p:nvPr/>
        </p:nvCxnSpPr>
        <p:spPr>
          <a:xfrm>
            <a:off x="10480318" y="4763384"/>
            <a:ext cx="828964" cy="735"/>
          </a:xfrm>
          <a:prstGeom prst="line">
            <a:avLst/>
          </a:prstGeom>
          <a:ln w="1016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1B2CCB8-DE0F-447A-A9EE-703529AC3BBD}"/>
              </a:ext>
            </a:extLst>
          </p:cNvPr>
          <p:cNvCxnSpPr>
            <a:cxnSpLocks/>
          </p:cNvCxnSpPr>
          <p:nvPr/>
        </p:nvCxnSpPr>
        <p:spPr>
          <a:xfrm flipV="1">
            <a:off x="6009207" y="3507293"/>
            <a:ext cx="0" cy="2544532"/>
          </a:xfrm>
          <a:prstGeom prst="line">
            <a:avLst/>
          </a:prstGeom>
          <a:ln w="241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4B84BA10-1243-4D97-A43A-25D2128482E7}"/>
              </a:ext>
            </a:extLst>
          </p:cNvPr>
          <p:cNvCxnSpPr>
            <a:cxnSpLocks/>
          </p:cNvCxnSpPr>
          <p:nvPr/>
        </p:nvCxnSpPr>
        <p:spPr>
          <a:xfrm flipH="1">
            <a:off x="920201" y="3488712"/>
            <a:ext cx="5207192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1AEF853-BA16-468E-B333-D2B2124BE514}"/>
              </a:ext>
            </a:extLst>
          </p:cNvPr>
          <p:cNvCxnSpPr>
            <a:cxnSpLocks/>
          </p:cNvCxnSpPr>
          <p:nvPr/>
        </p:nvCxnSpPr>
        <p:spPr>
          <a:xfrm>
            <a:off x="933230" y="6051825"/>
            <a:ext cx="10382402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8. </a:t>
            </a:r>
            <a:r>
              <a:rPr lang="ko-KR" altLang="en-US" b="1" dirty="0"/>
              <a:t>횡단보도 인식 및 정지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표지판, 가리키는이(가) 표시된 사진&#10;&#10;자동 생성된 설명">
            <a:extLst>
              <a:ext uri="{FF2B5EF4-FFF2-40B4-BE49-F238E27FC236}">
                <a16:creationId xmlns:a16="http://schemas.microsoft.com/office/drawing/2014/main" id="{426DB3CA-7657-49F2-8EED-4A3F2BF98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21" y="5523048"/>
            <a:ext cx="1128556" cy="100218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F4A45AB-3D8A-4CE0-9CF3-36F8717A0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5737" y="4831594"/>
            <a:ext cx="2060256" cy="1106177"/>
          </a:xfrm>
          <a:prstGeom prst="rect">
            <a:avLst/>
          </a:prstGeom>
        </p:spPr>
      </p:pic>
      <p:sp>
        <p:nvSpPr>
          <p:cNvPr id="8" name="사다리꼴 7">
            <a:extLst>
              <a:ext uri="{FF2B5EF4-FFF2-40B4-BE49-F238E27FC236}">
                <a16:creationId xmlns:a16="http://schemas.microsoft.com/office/drawing/2014/main" id="{85A87D69-41EA-47D6-BC24-4A231162AF11}"/>
              </a:ext>
            </a:extLst>
          </p:cNvPr>
          <p:cNvSpPr/>
          <p:nvPr/>
        </p:nvSpPr>
        <p:spPr>
          <a:xfrm rot="17965572">
            <a:off x="3824029" y="4968710"/>
            <a:ext cx="1118587" cy="1463099"/>
          </a:xfrm>
          <a:prstGeom prst="trapezoi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49F757-D16B-44D9-8FED-82121D84DB37}"/>
              </a:ext>
            </a:extLst>
          </p:cNvPr>
          <p:cNvGrpSpPr/>
          <p:nvPr/>
        </p:nvGrpSpPr>
        <p:grpSpPr>
          <a:xfrm>
            <a:off x="2111910" y="2229921"/>
            <a:ext cx="3437551" cy="824344"/>
            <a:chOff x="8038115" y="2011705"/>
            <a:chExt cx="3136388" cy="82434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9293B9-7E83-483C-9B18-767D0B7F6961}"/>
                </a:ext>
              </a:extLst>
            </p:cNvPr>
            <p:cNvSpPr txBox="1"/>
            <p:nvPr/>
          </p:nvSpPr>
          <p:spPr>
            <a:xfrm>
              <a:off x="9280634" y="2189718"/>
              <a:ext cx="1893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차선 인식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9721B6D-9DC4-4ABC-8631-390781499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3C3371-BBAF-44FB-BA30-FBC0E22C75A6}"/>
              </a:ext>
            </a:extLst>
          </p:cNvPr>
          <p:cNvGrpSpPr/>
          <p:nvPr/>
        </p:nvGrpSpPr>
        <p:grpSpPr>
          <a:xfrm>
            <a:off x="6791622" y="2255828"/>
            <a:ext cx="2952141" cy="647553"/>
            <a:chOff x="7127949" y="2255828"/>
            <a:chExt cx="2952141" cy="6475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1E729F-5848-44E7-B74A-DA4FC6BEBD74}"/>
                </a:ext>
              </a:extLst>
            </p:cNvPr>
            <p:cNvSpPr txBox="1"/>
            <p:nvPr/>
          </p:nvSpPr>
          <p:spPr>
            <a:xfrm>
              <a:off x="8002647" y="2383990"/>
              <a:ext cx="207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주변 상황 인식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3B0BEF3-62D0-42A1-B07B-C6C0DC68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949" y="2255828"/>
              <a:ext cx="647553" cy="647553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E48F5E9-5B7C-4F46-8CB9-6DE2CCC99273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265146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09727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9727 4.81481E-6 L 0.23659 -0.000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9. </a:t>
            </a:r>
            <a:r>
              <a:rPr lang="ko-KR" altLang="en-US" b="1" dirty="0" err="1"/>
              <a:t>스쿨존</a:t>
            </a:r>
            <a:r>
              <a:rPr lang="ko-KR" altLang="en-US" b="1" dirty="0"/>
              <a:t> 및 어린이 보호구역 인지 및 저속주행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3D7334-86EC-4A33-8657-3552DB1A0672}"/>
              </a:ext>
            </a:extLst>
          </p:cNvPr>
          <p:cNvSpPr/>
          <p:nvPr/>
        </p:nvSpPr>
        <p:spPr>
          <a:xfrm>
            <a:off x="933233" y="3425725"/>
            <a:ext cx="10376049" cy="2676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1F9DE06-C0E8-4FCE-98B8-8242507F0480}"/>
              </a:ext>
            </a:extLst>
          </p:cNvPr>
          <p:cNvCxnSpPr>
            <a:cxnSpLocks/>
          </p:cNvCxnSpPr>
          <p:nvPr/>
        </p:nvCxnSpPr>
        <p:spPr>
          <a:xfrm>
            <a:off x="933230" y="4764119"/>
            <a:ext cx="4920265" cy="0"/>
          </a:xfrm>
          <a:prstGeom prst="line">
            <a:avLst/>
          </a:prstGeom>
          <a:ln w="1016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8DBB230-631F-48C0-A0CB-C94D7F3A392C}"/>
              </a:ext>
            </a:extLst>
          </p:cNvPr>
          <p:cNvGrpSpPr/>
          <p:nvPr/>
        </p:nvGrpSpPr>
        <p:grpSpPr>
          <a:xfrm>
            <a:off x="7451726" y="3641915"/>
            <a:ext cx="2669460" cy="2090538"/>
            <a:chOff x="6831889" y="3340908"/>
            <a:chExt cx="2693110" cy="2315225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48ABAA5-5A99-4298-8302-124EA02E18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1994353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BA73102-A269-4D70-99DD-B6BB77C866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2571064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177226E-CFDB-45B0-83B4-24D62438D59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3142381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39DE49D-24FE-4C85-847C-49647E1611A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3725979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2028701-2179-422A-B616-3BE857C51D6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78444" y="4309578"/>
              <a:ext cx="0" cy="2693110"/>
            </a:xfrm>
            <a:prstGeom prst="line">
              <a:avLst/>
            </a:prstGeom>
            <a:ln w="355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933FF9-5ABF-4341-992B-5B9A62368595}"/>
              </a:ext>
            </a:extLst>
          </p:cNvPr>
          <p:cNvCxnSpPr>
            <a:cxnSpLocks/>
          </p:cNvCxnSpPr>
          <p:nvPr/>
        </p:nvCxnSpPr>
        <p:spPr>
          <a:xfrm flipH="1">
            <a:off x="10489196" y="3488712"/>
            <a:ext cx="828964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2441060-442A-47E6-968F-1DC53E66E8ED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10480318" y="4763384"/>
            <a:ext cx="828964" cy="735"/>
          </a:xfrm>
          <a:prstGeom prst="line">
            <a:avLst/>
          </a:prstGeom>
          <a:ln w="1016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2414E50-8B01-4563-8993-787A64FCD5B8}"/>
              </a:ext>
            </a:extLst>
          </p:cNvPr>
          <p:cNvCxnSpPr>
            <a:cxnSpLocks/>
          </p:cNvCxnSpPr>
          <p:nvPr/>
        </p:nvCxnSpPr>
        <p:spPr>
          <a:xfrm flipV="1">
            <a:off x="6009207" y="3507293"/>
            <a:ext cx="0" cy="2544532"/>
          </a:xfrm>
          <a:prstGeom prst="line">
            <a:avLst/>
          </a:prstGeom>
          <a:ln w="241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7A2A45-F824-4581-8087-4FBA2270CF7D}"/>
              </a:ext>
            </a:extLst>
          </p:cNvPr>
          <p:cNvCxnSpPr>
            <a:cxnSpLocks/>
          </p:cNvCxnSpPr>
          <p:nvPr/>
        </p:nvCxnSpPr>
        <p:spPr>
          <a:xfrm flipH="1">
            <a:off x="929079" y="3488712"/>
            <a:ext cx="5207192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87EF76-E7B4-48FD-B07F-5C30867529D0}"/>
              </a:ext>
            </a:extLst>
          </p:cNvPr>
          <p:cNvSpPr txBox="1"/>
          <p:nvPr/>
        </p:nvSpPr>
        <p:spPr>
          <a:xfrm rot="5400000">
            <a:off x="4618038" y="5084806"/>
            <a:ext cx="110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어린이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보호구역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FDDF27-672B-445F-80D7-C8317A7CA23B}"/>
              </a:ext>
            </a:extLst>
          </p:cNvPr>
          <p:cNvSpPr txBox="1"/>
          <p:nvPr/>
        </p:nvSpPr>
        <p:spPr>
          <a:xfrm rot="5400000">
            <a:off x="4618038" y="3805905"/>
            <a:ext cx="1102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어린이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보호구역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57E612-9998-45A1-9C3C-9D38FA006845}"/>
              </a:ext>
            </a:extLst>
          </p:cNvPr>
          <p:cNvSpPr txBox="1"/>
          <p:nvPr/>
        </p:nvSpPr>
        <p:spPr>
          <a:xfrm rot="5400000">
            <a:off x="3183448" y="3775129"/>
            <a:ext cx="110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30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B57245E-902E-44E7-A035-11F58D408B5E}"/>
              </a:ext>
            </a:extLst>
          </p:cNvPr>
          <p:cNvCxnSpPr>
            <a:cxnSpLocks/>
          </p:cNvCxnSpPr>
          <p:nvPr/>
        </p:nvCxnSpPr>
        <p:spPr>
          <a:xfrm>
            <a:off x="929079" y="6051825"/>
            <a:ext cx="10389081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DDBCDEA-EDF3-494D-8C88-E900EF7F0569}"/>
              </a:ext>
            </a:extLst>
          </p:cNvPr>
          <p:cNvSpPr txBox="1"/>
          <p:nvPr/>
        </p:nvSpPr>
        <p:spPr>
          <a:xfrm rot="5400000">
            <a:off x="3183448" y="5052166"/>
            <a:ext cx="110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30</a:t>
            </a:r>
          </a:p>
        </p:txBody>
      </p:sp>
      <p:pic>
        <p:nvPicPr>
          <p:cNvPr id="10" name="그림 9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B8497ABC-4944-487E-B87B-33CBB58D7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9" b="11374"/>
          <a:stretch/>
        </p:blipFill>
        <p:spPr>
          <a:xfrm>
            <a:off x="7253257" y="5193299"/>
            <a:ext cx="2920289" cy="1561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A7060E7-7416-4F26-9F08-8167E8686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2" y="5778385"/>
            <a:ext cx="699057" cy="699057"/>
          </a:xfrm>
          <a:prstGeom prst="rect">
            <a:avLst/>
          </a:prstGeom>
        </p:spPr>
      </p:pic>
      <p:pic>
        <p:nvPicPr>
          <p:cNvPr id="6" name="그림 5" descr="텍스트, 표지판, 노란색이(가) 표시된 사진&#10;&#10;자동 생성된 설명">
            <a:extLst>
              <a:ext uri="{FF2B5EF4-FFF2-40B4-BE49-F238E27FC236}">
                <a16:creationId xmlns:a16="http://schemas.microsoft.com/office/drawing/2014/main" id="{2AC01ED5-9F41-4322-A393-0A5FD7C3D6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34" y="5487237"/>
            <a:ext cx="951628" cy="123055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59BFC02D-D407-4D5E-8A8D-5CF6B938E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5737" y="4831594"/>
            <a:ext cx="2060256" cy="1106177"/>
          </a:xfrm>
          <a:prstGeom prst="rect">
            <a:avLst/>
          </a:prstGeom>
        </p:spPr>
      </p:pic>
      <p:sp>
        <p:nvSpPr>
          <p:cNvPr id="34" name="사다리꼴 33">
            <a:extLst>
              <a:ext uri="{FF2B5EF4-FFF2-40B4-BE49-F238E27FC236}">
                <a16:creationId xmlns:a16="http://schemas.microsoft.com/office/drawing/2014/main" id="{C904CC91-D29F-48D8-BC81-5FC902DEE151}"/>
              </a:ext>
            </a:extLst>
          </p:cNvPr>
          <p:cNvSpPr/>
          <p:nvPr/>
        </p:nvSpPr>
        <p:spPr>
          <a:xfrm rot="17965572">
            <a:off x="2626180" y="4894334"/>
            <a:ext cx="1118587" cy="2016385"/>
          </a:xfrm>
          <a:prstGeom prst="trapezoi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01CF8369-6D33-472B-BF2E-210F9306D1B9}"/>
              </a:ext>
            </a:extLst>
          </p:cNvPr>
          <p:cNvSpPr/>
          <p:nvPr/>
        </p:nvSpPr>
        <p:spPr>
          <a:xfrm rot="17965572">
            <a:off x="2639160" y="4894335"/>
            <a:ext cx="1118587" cy="2016385"/>
          </a:xfrm>
          <a:prstGeom prst="trapezoi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다리꼴 36">
            <a:extLst>
              <a:ext uri="{FF2B5EF4-FFF2-40B4-BE49-F238E27FC236}">
                <a16:creationId xmlns:a16="http://schemas.microsoft.com/office/drawing/2014/main" id="{DDD0D59E-F52D-4AB9-8A51-5BC9A2110E21}"/>
              </a:ext>
            </a:extLst>
          </p:cNvPr>
          <p:cNvSpPr/>
          <p:nvPr/>
        </p:nvSpPr>
        <p:spPr>
          <a:xfrm rot="16736813">
            <a:off x="7019221" y="3342502"/>
            <a:ext cx="1299200" cy="4872512"/>
          </a:xfrm>
          <a:prstGeom prst="trapezoi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14AC53-44CD-4A37-855A-4178EC40EA43}"/>
              </a:ext>
            </a:extLst>
          </p:cNvPr>
          <p:cNvGrpSpPr/>
          <p:nvPr/>
        </p:nvGrpSpPr>
        <p:grpSpPr>
          <a:xfrm>
            <a:off x="2111910" y="2229921"/>
            <a:ext cx="3437551" cy="824344"/>
            <a:chOff x="8038115" y="2011705"/>
            <a:chExt cx="3136388" cy="8243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3CF3D2-52B7-4CB5-A1A8-6D70454EFA2E}"/>
                </a:ext>
              </a:extLst>
            </p:cNvPr>
            <p:cNvSpPr txBox="1"/>
            <p:nvPr/>
          </p:nvSpPr>
          <p:spPr>
            <a:xfrm>
              <a:off x="9280634" y="2189718"/>
              <a:ext cx="18938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차선 인식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94D9539-8B88-49EE-AD3E-04CF1FC35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1BDCB8F-FA62-43A6-BB98-34A12670A54F}"/>
              </a:ext>
            </a:extLst>
          </p:cNvPr>
          <p:cNvGrpSpPr/>
          <p:nvPr/>
        </p:nvGrpSpPr>
        <p:grpSpPr>
          <a:xfrm>
            <a:off x="6791622" y="2255828"/>
            <a:ext cx="3592601" cy="647553"/>
            <a:chOff x="7127949" y="2255828"/>
            <a:chExt cx="3592601" cy="64755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9840D9-FBA3-4E48-80A2-34CB9D99B25E}"/>
                </a:ext>
              </a:extLst>
            </p:cNvPr>
            <p:cNvSpPr txBox="1"/>
            <p:nvPr/>
          </p:nvSpPr>
          <p:spPr>
            <a:xfrm>
              <a:off x="8002647" y="2383990"/>
              <a:ext cx="2717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횡단 보도 위 사람 감지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B1607825-4F7C-4337-B180-1CCBF3667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949" y="2255828"/>
              <a:ext cx="647553" cy="64755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297DE7F-A431-48C3-966D-47E0E21524D4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289614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23464 4.8148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2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54167E-6 -4.81481E-6 L -3.54167E-6 -0.4856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10. </a:t>
            </a:r>
            <a:r>
              <a:rPr lang="ko-KR" altLang="en-US" b="1" dirty="0"/>
              <a:t>과속방지턱 인지 및 저속 주행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EE18067-07C9-4C5E-B9FD-6B3D8C8053D0}"/>
              </a:ext>
            </a:extLst>
          </p:cNvPr>
          <p:cNvGrpSpPr/>
          <p:nvPr/>
        </p:nvGrpSpPr>
        <p:grpSpPr>
          <a:xfrm>
            <a:off x="924698" y="3425724"/>
            <a:ext cx="10384584" cy="3105896"/>
            <a:chOff x="924698" y="3425724"/>
            <a:chExt cx="10384584" cy="310589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3D7334-86EC-4A33-8657-3552DB1A0672}"/>
                </a:ext>
              </a:extLst>
            </p:cNvPr>
            <p:cNvSpPr/>
            <p:nvPr/>
          </p:nvSpPr>
          <p:spPr>
            <a:xfrm>
              <a:off x="933233" y="3425725"/>
              <a:ext cx="10376049" cy="2676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1F9DE06-C0E8-4FCE-98B8-8242507F0480}"/>
                </a:ext>
              </a:extLst>
            </p:cNvPr>
            <p:cNvCxnSpPr>
              <a:cxnSpLocks/>
            </p:cNvCxnSpPr>
            <p:nvPr/>
          </p:nvCxnSpPr>
          <p:spPr>
            <a:xfrm>
              <a:off x="933230" y="4764119"/>
              <a:ext cx="5572345" cy="0"/>
            </a:xfrm>
            <a:prstGeom prst="line">
              <a:avLst/>
            </a:prstGeom>
            <a:ln w="10160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77A2A45-F824-4581-8087-4FBA2270C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790" y="3488712"/>
              <a:ext cx="5701598" cy="0"/>
            </a:xfrm>
            <a:prstGeom prst="line">
              <a:avLst/>
            </a:prstGeom>
            <a:ln w="1270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87EF76-E7B4-48FD-B07F-5C30867529D0}"/>
                </a:ext>
              </a:extLst>
            </p:cNvPr>
            <p:cNvSpPr txBox="1"/>
            <p:nvPr/>
          </p:nvSpPr>
          <p:spPr>
            <a:xfrm rot="5400000">
              <a:off x="4618038" y="5115585"/>
              <a:ext cx="1102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서행</a:t>
              </a:r>
              <a:endParaRPr lang="en-US" altLang="ko-KR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BE7C61F-8746-4239-8D87-70B3F62898ED}"/>
                </a:ext>
              </a:extLst>
            </p:cNvPr>
            <p:cNvGrpSpPr/>
            <p:nvPr/>
          </p:nvGrpSpPr>
          <p:grpSpPr>
            <a:xfrm>
              <a:off x="8589307" y="3658832"/>
              <a:ext cx="2669460" cy="2090538"/>
              <a:chOff x="6831889" y="3340908"/>
              <a:chExt cx="2693110" cy="2315225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3D9CA38-AD73-48C7-BC1F-4958E08A0B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178444" y="1994353"/>
                <a:ext cx="0" cy="2693110"/>
              </a:xfrm>
              <a:prstGeom prst="line">
                <a:avLst/>
              </a:prstGeom>
              <a:ln w="355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2FE58B26-4B19-41F3-941C-AAF0E14EEF3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178444" y="2571064"/>
                <a:ext cx="0" cy="2693110"/>
              </a:xfrm>
              <a:prstGeom prst="line">
                <a:avLst/>
              </a:prstGeom>
              <a:ln w="355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22021E36-C9D9-41FD-BA16-67ECF4BE9B4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178444" y="3142381"/>
                <a:ext cx="0" cy="2693110"/>
              </a:xfrm>
              <a:prstGeom prst="line">
                <a:avLst/>
              </a:prstGeom>
              <a:ln w="355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7AB69510-063F-4A9C-8025-13CA855D62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178444" y="3725979"/>
                <a:ext cx="0" cy="2693110"/>
              </a:xfrm>
              <a:prstGeom prst="line">
                <a:avLst/>
              </a:prstGeom>
              <a:ln w="355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3B20C98B-100D-4DDC-87BE-CE2D6F3D7CD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178444" y="4309578"/>
                <a:ext cx="0" cy="2693110"/>
              </a:xfrm>
              <a:prstGeom prst="line">
                <a:avLst/>
              </a:prstGeom>
              <a:ln w="3556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46A65FA-01F5-4DA5-AD38-A08073A1C279}"/>
                </a:ext>
              </a:extLst>
            </p:cNvPr>
            <p:cNvSpPr/>
            <p:nvPr/>
          </p:nvSpPr>
          <p:spPr>
            <a:xfrm>
              <a:off x="6631035" y="3425724"/>
              <a:ext cx="1608090" cy="26767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평행 사변형 46">
              <a:extLst>
                <a:ext uri="{FF2B5EF4-FFF2-40B4-BE49-F238E27FC236}">
                  <a16:creationId xmlns:a16="http://schemas.microsoft.com/office/drawing/2014/main" id="{207E3D25-9733-4E96-AB17-2411E3978FD5}"/>
                </a:ext>
              </a:extLst>
            </p:cNvPr>
            <p:cNvSpPr/>
            <p:nvPr/>
          </p:nvSpPr>
          <p:spPr>
            <a:xfrm rot="20777956">
              <a:off x="6572325" y="4286462"/>
              <a:ext cx="1730762" cy="33217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평행 사변형 47">
              <a:extLst>
                <a:ext uri="{FF2B5EF4-FFF2-40B4-BE49-F238E27FC236}">
                  <a16:creationId xmlns:a16="http://schemas.microsoft.com/office/drawing/2014/main" id="{520397A7-9EC0-41CF-AAE1-7F823851B31C}"/>
                </a:ext>
              </a:extLst>
            </p:cNvPr>
            <p:cNvSpPr/>
            <p:nvPr/>
          </p:nvSpPr>
          <p:spPr>
            <a:xfrm rot="20777956">
              <a:off x="6569700" y="3634736"/>
              <a:ext cx="1730762" cy="33217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평행 사변형 48">
              <a:extLst>
                <a:ext uri="{FF2B5EF4-FFF2-40B4-BE49-F238E27FC236}">
                  <a16:creationId xmlns:a16="http://schemas.microsoft.com/office/drawing/2014/main" id="{4CC886B7-D4AF-4750-BA13-A52A60FF291A}"/>
                </a:ext>
              </a:extLst>
            </p:cNvPr>
            <p:cNvSpPr/>
            <p:nvPr/>
          </p:nvSpPr>
          <p:spPr>
            <a:xfrm rot="20777956">
              <a:off x="6569700" y="4964040"/>
              <a:ext cx="1730762" cy="33217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평행 사변형 50">
              <a:extLst>
                <a:ext uri="{FF2B5EF4-FFF2-40B4-BE49-F238E27FC236}">
                  <a16:creationId xmlns:a16="http://schemas.microsoft.com/office/drawing/2014/main" id="{44627FBA-CA3F-4449-B61B-A508D81D011F}"/>
                </a:ext>
              </a:extLst>
            </p:cNvPr>
            <p:cNvSpPr/>
            <p:nvPr/>
          </p:nvSpPr>
          <p:spPr>
            <a:xfrm rot="20777956">
              <a:off x="6569698" y="5679618"/>
              <a:ext cx="1730762" cy="332179"/>
            </a:xfrm>
            <a:prstGeom prst="parallelogram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EA0AEC4-ECE6-4302-83CC-3BB8A8FB2B0C}"/>
                </a:ext>
              </a:extLst>
            </p:cNvPr>
            <p:cNvCxnSpPr>
              <a:cxnSpLocks/>
            </p:cNvCxnSpPr>
            <p:nvPr/>
          </p:nvCxnSpPr>
          <p:spPr>
            <a:xfrm>
              <a:off x="924698" y="6051825"/>
              <a:ext cx="10384584" cy="0"/>
            </a:xfrm>
            <a:prstGeom prst="line">
              <a:avLst/>
            </a:prstGeom>
            <a:ln w="1270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 descr="텍스트, 표지판, 클립아트이(가) 표시된 사진&#10;&#10;자동 생성된 설명">
              <a:extLst>
                <a:ext uri="{FF2B5EF4-FFF2-40B4-BE49-F238E27FC236}">
                  <a16:creationId xmlns:a16="http://schemas.microsoft.com/office/drawing/2014/main" id="{A75C1CDE-59D3-4436-9A3D-672C27E7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186" y="5673752"/>
              <a:ext cx="982018" cy="85786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FFA8D1-BA90-4C87-9978-129EEE2341FB}"/>
                </a:ext>
              </a:extLst>
            </p:cNvPr>
            <p:cNvSpPr txBox="1"/>
            <p:nvPr/>
          </p:nvSpPr>
          <p:spPr>
            <a:xfrm rot="5400000">
              <a:off x="4618038" y="3820384"/>
              <a:ext cx="11028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서행</a:t>
              </a:r>
              <a:endParaRPr lang="en-US" altLang="ko-KR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3F08B368-39AC-4302-9459-EA2522B32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5737" y="4831594"/>
            <a:ext cx="2060256" cy="1106177"/>
          </a:xfrm>
          <a:prstGeom prst="rect">
            <a:avLst/>
          </a:prstGeom>
        </p:spPr>
      </p:pic>
      <p:sp>
        <p:nvSpPr>
          <p:cNvPr id="30" name="사다리꼴 29">
            <a:extLst>
              <a:ext uri="{FF2B5EF4-FFF2-40B4-BE49-F238E27FC236}">
                <a16:creationId xmlns:a16="http://schemas.microsoft.com/office/drawing/2014/main" id="{8E9FC4DA-F85D-4DBB-A393-278BE31284BA}"/>
              </a:ext>
            </a:extLst>
          </p:cNvPr>
          <p:cNvSpPr/>
          <p:nvPr/>
        </p:nvSpPr>
        <p:spPr>
          <a:xfrm rot="17365547">
            <a:off x="2990212" y="4565505"/>
            <a:ext cx="923497" cy="2529710"/>
          </a:xfrm>
          <a:prstGeom prst="trapezoi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E5EDD65-147D-4C98-9058-D3E537060230}"/>
              </a:ext>
            </a:extLst>
          </p:cNvPr>
          <p:cNvGrpSpPr/>
          <p:nvPr/>
        </p:nvGrpSpPr>
        <p:grpSpPr>
          <a:xfrm>
            <a:off x="2111910" y="2229921"/>
            <a:ext cx="4393666" cy="708359"/>
            <a:chOff x="8038115" y="2011705"/>
            <a:chExt cx="4008738" cy="7083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1158CE-E1F1-47A1-9CC6-0F7046E0C4DE}"/>
                </a:ext>
              </a:extLst>
            </p:cNvPr>
            <p:cNvSpPr txBox="1"/>
            <p:nvPr/>
          </p:nvSpPr>
          <p:spPr>
            <a:xfrm>
              <a:off x="9280634" y="2189718"/>
              <a:ext cx="2766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차선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 err="1">
                  <a:solidFill>
                    <a:srgbClr val="002060"/>
                  </a:solidFill>
                </a:rPr>
                <a:t>방지턱</a:t>
              </a:r>
              <a:r>
                <a:rPr lang="ko-KR" altLang="en-US" dirty="0">
                  <a:solidFill>
                    <a:srgbClr val="002060"/>
                  </a:solidFill>
                </a:rPr>
                <a:t> 인식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C4B9AEF-A2B4-4BDF-982F-70DDB3FC6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8EC0E5A-452E-45E9-9AEC-827CBD4A4990}"/>
              </a:ext>
            </a:extLst>
          </p:cNvPr>
          <p:cNvGrpSpPr/>
          <p:nvPr/>
        </p:nvGrpSpPr>
        <p:grpSpPr>
          <a:xfrm>
            <a:off x="6791622" y="2255828"/>
            <a:ext cx="2952141" cy="647553"/>
            <a:chOff x="7127949" y="2255828"/>
            <a:chExt cx="2952141" cy="64755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E5A0DD-04DD-4FF2-A9D7-9FAFDA217CB8}"/>
                </a:ext>
              </a:extLst>
            </p:cNvPr>
            <p:cNvSpPr txBox="1"/>
            <p:nvPr/>
          </p:nvSpPr>
          <p:spPr>
            <a:xfrm>
              <a:off x="8002647" y="2383990"/>
              <a:ext cx="207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주변 상황 인식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AE0865D4-D099-4731-A638-A5607935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949" y="2255828"/>
              <a:ext cx="647553" cy="64755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ED3D79B-5964-43F6-897E-999070BEBC0F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168878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0.18425 -0.0009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8424 -0.00092 L 0.65664 -0.000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3D7334-86EC-4A33-8657-3552DB1A0672}"/>
              </a:ext>
            </a:extLst>
          </p:cNvPr>
          <p:cNvSpPr/>
          <p:nvPr/>
        </p:nvSpPr>
        <p:spPr>
          <a:xfrm>
            <a:off x="933233" y="3425725"/>
            <a:ext cx="10376049" cy="2676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11. </a:t>
            </a:r>
            <a:r>
              <a:rPr lang="ko-KR" altLang="en-US" b="1" dirty="0"/>
              <a:t>주차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EA0AEC4-ECE6-4302-83CC-3BB8A8FB2B0C}"/>
              </a:ext>
            </a:extLst>
          </p:cNvPr>
          <p:cNvCxnSpPr>
            <a:cxnSpLocks/>
          </p:cNvCxnSpPr>
          <p:nvPr/>
        </p:nvCxnSpPr>
        <p:spPr>
          <a:xfrm>
            <a:off x="934223" y="6051825"/>
            <a:ext cx="10381409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1147A7-667B-46AA-8CAC-526F3044709A}"/>
              </a:ext>
            </a:extLst>
          </p:cNvPr>
          <p:cNvGrpSpPr/>
          <p:nvPr/>
        </p:nvGrpSpPr>
        <p:grpSpPr>
          <a:xfrm>
            <a:off x="1472908" y="4067484"/>
            <a:ext cx="2937444" cy="1486928"/>
            <a:chOff x="1927955" y="4129784"/>
            <a:chExt cx="2937444" cy="148692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6787121-6802-4FDF-85F9-613A1CAFB555}"/>
                </a:ext>
              </a:extLst>
            </p:cNvPr>
            <p:cNvSpPr/>
            <p:nvPr/>
          </p:nvSpPr>
          <p:spPr>
            <a:xfrm rot="19794719">
              <a:off x="1927955" y="4136203"/>
              <a:ext cx="875594" cy="1461585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F84EA7B-958F-4CC9-A536-4027097D26E6}"/>
                </a:ext>
              </a:extLst>
            </p:cNvPr>
            <p:cNvSpPr/>
            <p:nvPr/>
          </p:nvSpPr>
          <p:spPr>
            <a:xfrm rot="19794719">
              <a:off x="2942055" y="4129784"/>
              <a:ext cx="875594" cy="1461585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ECC5ACB-740B-478F-BA61-5C651ADEDADE}"/>
                </a:ext>
              </a:extLst>
            </p:cNvPr>
            <p:cNvSpPr/>
            <p:nvPr/>
          </p:nvSpPr>
          <p:spPr>
            <a:xfrm rot="19794719">
              <a:off x="3989805" y="4155127"/>
              <a:ext cx="875594" cy="1461585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335133-17DA-43A5-95C8-93B9C3873FB8}"/>
              </a:ext>
            </a:extLst>
          </p:cNvPr>
          <p:cNvGrpSpPr/>
          <p:nvPr/>
        </p:nvGrpSpPr>
        <p:grpSpPr>
          <a:xfrm>
            <a:off x="5424960" y="4107114"/>
            <a:ext cx="1753964" cy="1463242"/>
            <a:chOff x="5424960" y="4107114"/>
            <a:chExt cx="1753964" cy="146324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997967-19CC-483B-B73C-3135D3F93E3E}"/>
                </a:ext>
              </a:extLst>
            </p:cNvPr>
            <p:cNvSpPr/>
            <p:nvPr/>
          </p:nvSpPr>
          <p:spPr>
            <a:xfrm>
              <a:off x="5424960" y="4108771"/>
              <a:ext cx="875594" cy="1461585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80CB7FE-8D0D-46BB-A8EC-39ACEF98EFCF}"/>
                </a:ext>
              </a:extLst>
            </p:cNvPr>
            <p:cNvSpPr/>
            <p:nvPr/>
          </p:nvSpPr>
          <p:spPr>
            <a:xfrm>
              <a:off x="6303330" y="4107114"/>
              <a:ext cx="875594" cy="1461585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16D3BD-7415-43AF-B4DE-6E6FA95020AC}"/>
              </a:ext>
            </a:extLst>
          </p:cNvPr>
          <p:cNvGrpSpPr/>
          <p:nvPr/>
        </p:nvGrpSpPr>
        <p:grpSpPr>
          <a:xfrm>
            <a:off x="8103299" y="4383980"/>
            <a:ext cx="2923171" cy="875594"/>
            <a:chOff x="8103299" y="4383980"/>
            <a:chExt cx="2923171" cy="87559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A426CF2-E933-4AB4-8439-C8CCCB1BEDD5}"/>
                </a:ext>
              </a:extLst>
            </p:cNvPr>
            <p:cNvSpPr/>
            <p:nvPr/>
          </p:nvSpPr>
          <p:spPr>
            <a:xfrm rot="16200000">
              <a:off x="8396295" y="4090984"/>
              <a:ext cx="875594" cy="1461585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ED01B06-F252-4A3E-9606-AD8DAD54FEBF}"/>
                </a:ext>
              </a:extLst>
            </p:cNvPr>
            <p:cNvSpPr/>
            <p:nvPr/>
          </p:nvSpPr>
          <p:spPr>
            <a:xfrm rot="16200000">
              <a:off x="9857881" y="4090984"/>
              <a:ext cx="875594" cy="1461585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BC106D5-FE97-4338-BB42-EB094C01D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90721">
            <a:off x="1187378" y="4262198"/>
            <a:ext cx="1446655" cy="1084991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2793372-5F06-4331-8973-F4F4507EE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9429" y="4295410"/>
            <a:ext cx="1446655" cy="10849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D3F985-C882-4E3D-8977-8D015A381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618096" y="4406462"/>
            <a:ext cx="1328301" cy="79646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CD7DFA2-B365-4821-8529-80AA46570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7117">
            <a:off x="3223378" y="4361458"/>
            <a:ext cx="1486562" cy="891357"/>
          </a:xfrm>
          <a:prstGeom prst="rect">
            <a:avLst/>
          </a:prstGeom>
        </p:spPr>
      </p:pic>
      <p:pic>
        <p:nvPicPr>
          <p:cNvPr id="56" name="그림 55" descr="텍스트, 표지판, iPod이(가) 표시된 사진&#10;&#10;자동 생성된 설명">
            <a:extLst>
              <a:ext uri="{FF2B5EF4-FFF2-40B4-BE49-F238E27FC236}">
                <a16:creationId xmlns:a16="http://schemas.microsoft.com/office/drawing/2014/main" id="{9E078827-6322-445D-AFFC-2DF919777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925" y="5275636"/>
            <a:ext cx="687342" cy="687342"/>
          </a:xfrm>
          <a:prstGeom prst="rect">
            <a:avLst/>
          </a:prstGeom>
        </p:spPr>
      </p:pic>
      <p:pic>
        <p:nvPicPr>
          <p:cNvPr id="58" name="그림 57" descr="텍스트, 표지판, iPod이(가) 표시된 사진&#10;&#10;자동 생성된 설명">
            <a:extLst>
              <a:ext uri="{FF2B5EF4-FFF2-40B4-BE49-F238E27FC236}">
                <a16:creationId xmlns:a16="http://schemas.microsoft.com/office/drawing/2014/main" id="{3CAC7EEB-46EC-4DBD-9251-1F35CC9F7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93" y="5278177"/>
            <a:ext cx="687342" cy="687342"/>
          </a:xfrm>
          <a:prstGeom prst="rect">
            <a:avLst/>
          </a:prstGeom>
        </p:spPr>
      </p:pic>
      <p:pic>
        <p:nvPicPr>
          <p:cNvPr id="59" name="그림 58" descr="텍스트, 표지판, iPod이(가) 표시된 사진&#10;&#10;자동 생성된 설명">
            <a:extLst>
              <a:ext uri="{FF2B5EF4-FFF2-40B4-BE49-F238E27FC236}">
                <a16:creationId xmlns:a16="http://schemas.microsoft.com/office/drawing/2014/main" id="{06031454-87C8-4FC4-83FA-A22848725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35" y="5275636"/>
            <a:ext cx="687342" cy="68734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D3C7A47-75F0-49E4-A6EE-E8B853507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35137">
            <a:off x="2247356" y="4440806"/>
            <a:ext cx="1355479" cy="72777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85D51CB-68D5-42AB-A339-9044F4393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63388" y="4457888"/>
            <a:ext cx="1355479" cy="72777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0572F5B-478E-4F3A-9286-3658B35A2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55003">
            <a:off x="7847389" y="4170872"/>
            <a:ext cx="1355479" cy="727774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011AF9C-375E-4241-B4BA-B25793B163E2}"/>
              </a:ext>
            </a:extLst>
          </p:cNvPr>
          <p:cNvGrpSpPr/>
          <p:nvPr/>
        </p:nvGrpSpPr>
        <p:grpSpPr>
          <a:xfrm>
            <a:off x="2111910" y="2229921"/>
            <a:ext cx="4393666" cy="708359"/>
            <a:chOff x="8038115" y="2011705"/>
            <a:chExt cx="4008738" cy="7083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98529A-E4DE-4F72-B819-02A73206A6AA}"/>
                </a:ext>
              </a:extLst>
            </p:cNvPr>
            <p:cNvSpPr txBox="1"/>
            <p:nvPr/>
          </p:nvSpPr>
          <p:spPr>
            <a:xfrm>
              <a:off x="9280634" y="2189718"/>
              <a:ext cx="2766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주차 구역 인식</a:t>
              </a: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75A3D4F-055A-48D0-A7F6-0E01D19A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94A56BB-D09D-4AC9-8E22-485DABB162DC}"/>
              </a:ext>
            </a:extLst>
          </p:cNvPr>
          <p:cNvGrpSpPr/>
          <p:nvPr/>
        </p:nvGrpSpPr>
        <p:grpSpPr>
          <a:xfrm>
            <a:off x="6791622" y="2255828"/>
            <a:ext cx="3182695" cy="647553"/>
            <a:chOff x="7127949" y="2255828"/>
            <a:chExt cx="3182695" cy="64755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9E98F2-F762-4783-96CA-346F1BDDA384}"/>
                </a:ext>
              </a:extLst>
            </p:cNvPr>
            <p:cNvSpPr txBox="1"/>
            <p:nvPr/>
          </p:nvSpPr>
          <p:spPr>
            <a:xfrm>
              <a:off x="8002647" y="2383990"/>
              <a:ext cx="2307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002060"/>
                  </a:solidFill>
                </a:rPr>
                <a:t>좌우 차량 거리 측정</a:t>
              </a:r>
              <a:endParaRPr lang="ko-KR" altLang="en-US" dirty="0">
                <a:solidFill>
                  <a:srgbClr val="002060"/>
                </a:solidFill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182CFFB-A249-42BD-B4B3-E0CE6215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949" y="2255828"/>
              <a:ext cx="647553" cy="647553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DA4B2AF-97AF-40D3-8D0A-56768E8DED34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458728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12. </a:t>
            </a:r>
            <a:r>
              <a:rPr lang="ko-KR" altLang="en-US" b="1" dirty="0"/>
              <a:t>버스전용차로 준수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2598BBD-F67E-4918-B167-7E2EB4153430}"/>
              </a:ext>
            </a:extLst>
          </p:cNvPr>
          <p:cNvSpPr/>
          <p:nvPr/>
        </p:nvSpPr>
        <p:spPr>
          <a:xfrm>
            <a:off x="933233" y="3425725"/>
            <a:ext cx="10376049" cy="2676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0527942-4968-4FC9-9437-9A6CFF9E104C}"/>
              </a:ext>
            </a:extLst>
          </p:cNvPr>
          <p:cNvCxnSpPr>
            <a:cxnSpLocks/>
          </p:cNvCxnSpPr>
          <p:nvPr/>
        </p:nvCxnSpPr>
        <p:spPr>
          <a:xfrm>
            <a:off x="933230" y="4764119"/>
            <a:ext cx="4066978" cy="0"/>
          </a:xfrm>
          <a:prstGeom prst="line">
            <a:avLst/>
          </a:prstGeom>
          <a:ln w="1016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9BFAA39-9083-4C80-A480-E24A4A6975C5}"/>
              </a:ext>
            </a:extLst>
          </p:cNvPr>
          <p:cNvCxnSpPr>
            <a:cxnSpLocks/>
          </p:cNvCxnSpPr>
          <p:nvPr/>
        </p:nvCxnSpPr>
        <p:spPr>
          <a:xfrm flipH="1">
            <a:off x="919912" y="3488712"/>
            <a:ext cx="10389370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30BD4C-29DB-4C0A-9FA6-F71EC82BE75E}"/>
              </a:ext>
            </a:extLst>
          </p:cNvPr>
          <p:cNvSpPr txBox="1"/>
          <p:nvPr/>
        </p:nvSpPr>
        <p:spPr>
          <a:xfrm rot="5400000">
            <a:off x="7607101" y="3842243"/>
            <a:ext cx="677108" cy="30575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</a:rPr>
              <a:t>버스전용차로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D0CE016-1508-4FAF-A408-DC2D1DC5B85A}"/>
              </a:ext>
            </a:extLst>
          </p:cNvPr>
          <p:cNvCxnSpPr>
            <a:cxnSpLocks/>
          </p:cNvCxnSpPr>
          <p:nvPr/>
        </p:nvCxnSpPr>
        <p:spPr>
          <a:xfrm>
            <a:off x="5156200" y="4690183"/>
            <a:ext cx="6153082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20501D9-C4AE-4024-942D-F5EEBC80F1ED}"/>
              </a:ext>
            </a:extLst>
          </p:cNvPr>
          <p:cNvCxnSpPr>
            <a:cxnSpLocks/>
          </p:cNvCxnSpPr>
          <p:nvPr/>
        </p:nvCxnSpPr>
        <p:spPr>
          <a:xfrm flipV="1">
            <a:off x="5203825" y="4702883"/>
            <a:ext cx="0" cy="1297019"/>
          </a:xfrm>
          <a:prstGeom prst="line">
            <a:avLst/>
          </a:prstGeom>
          <a:ln w="1016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0057D92-DCA7-4887-9043-E6F1F23473CC}"/>
              </a:ext>
            </a:extLst>
          </p:cNvPr>
          <p:cNvCxnSpPr>
            <a:cxnSpLocks/>
          </p:cNvCxnSpPr>
          <p:nvPr/>
        </p:nvCxnSpPr>
        <p:spPr>
          <a:xfrm>
            <a:off x="924698" y="6051825"/>
            <a:ext cx="10384584" cy="0"/>
          </a:xfrm>
          <a:prstGeom prst="line">
            <a:avLst/>
          </a:prstGeom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E4B9662-9ED3-40F9-937E-FC080FAA8CFA}"/>
              </a:ext>
            </a:extLst>
          </p:cNvPr>
          <p:cNvCxnSpPr>
            <a:cxnSpLocks/>
          </p:cNvCxnSpPr>
          <p:nvPr/>
        </p:nvCxnSpPr>
        <p:spPr>
          <a:xfrm>
            <a:off x="5156200" y="4785433"/>
            <a:ext cx="6153082" cy="0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2ACF0A4B-BB1E-4F82-9D13-72A81C2CF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55737" y="4831594"/>
            <a:ext cx="2060256" cy="11061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2FB206-BF0A-4AFC-BC49-088BF80FA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98" y="5868239"/>
            <a:ext cx="818474" cy="818474"/>
          </a:xfrm>
          <a:prstGeom prst="rect">
            <a:avLst/>
          </a:prstGeom>
        </p:spPr>
      </p:pic>
      <p:sp>
        <p:nvSpPr>
          <p:cNvPr id="21" name="사다리꼴 20">
            <a:extLst>
              <a:ext uri="{FF2B5EF4-FFF2-40B4-BE49-F238E27FC236}">
                <a16:creationId xmlns:a16="http://schemas.microsoft.com/office/drawing/2014/main" id="{566DEEC5-66A7-4291-8A43-5079EFE58F48}"/>
              </a:ext>
            </a:extLst>
          </p:cNvPr>
          <p:cNvSpPr/>
          <p:nvPr/>
        </p:nvSpPr>
        <p:spPr>
          <a:xfrm rot="18315209">
            <a:off x="2519625" y="5007043"/>
            <a:ext cx="925871" cy="1868513"/>
          </a:xfrm>
          <a:prstGeom prst="trapezoi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C698359-E09A-4392-A474-7A07C9295E6D}"/>
              </a:ext>
            </a:extLst>
          </p:cNvPr>
          <p:cNvGrpSpPr/>
          <p:nvPr/>
        </p:nvGrpSpPr>
        <p:grpSpPr>
          <a:xfrm>
            <a:off x="3147513" y="2218268"/>
            <a:ext cx="5896973" cy="708359"/>
            <a:chOff x="8038114" y="2011705"/>
            <a:chExt cx="5380341" cy="70835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59FBE1-1986-41D1-9DA3-CB99579CC672}"/>
                </a:ext>
              </a:extLst>
            </p:cNvPr>
            <p:cNvSpPr txBox="1"/>
            <p:nvPr/>
          </p:nvSpPr>
          <p:spPr>
            <a:xfrm>
              <a:off x="9280633" y="2189718"/>
              <a:ext cx="4137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중앙선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차선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버스전용차로 인식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7DABA5C-6E32-4C1E-83EE-913F5857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4" y="2011705"/>
              <a:ext cx="1349255" cy="70835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8F5750A-7B11-4CB3-A991-2B96E775F75F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38883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-0.0007 C 0.02083 0.00462 0.04453 0.00972 0.06367 0.00347 C 0.08281 -0.00278 0.09688 -0.01575 0.11211 -0.0382 C 0.12734 -0.06065 0.14258 -0.10672 0.15508 -0.13125 C 0.16758 -0.15556 0.16953 -0.17315 0.18711 -0.18519 C 0.20456 -0.19723 0.23216 -0.20255 0.26055 -0.20325 C 0.28893 -0.20394 0.32409 -0.19329 0.35742 -0.18936 C 0.39076 -0.18542 0.46055 -0.17963 0.46055 -0.17963 L 0.74727 -0.18241 " pathEditMode="relative" ptsTypes="AAAAAAAAA">
                                      <p:cBhvr>
                                        <p:cTn id="14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700000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Rot by="2700000">
                                      <p:cBhvr>
                                        <p:cTn id="18" dur="8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미션 수행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13. </a:t>
            </a:r>
            <a:r>
              <a:rPr lang="ko-KR" altLang="en-US" b="1" dirty="0"/>
              <a:t>배달</a:t>
            </a:r>
            <a:endParaRPr lang="en-US" altLang="ko-KR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D9C003F-F5C4-4820-8488-0F8B25ADE3C6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F30C1C-98FE-41DE-AFF7-9F42C98348DD}"/>
              </a:ext>
            </a:extLst>
          </p:cNvPr>
          <p:cNvGrpSpPr/>
          <p:nvPr/>
        </p:nvGrpSpPr>
        <p:grpSpPr>
          <a:xfrm>
            <a:off x="1595131" y="3251674"/>
            <a:ext cx="9001738" cy="3025802"/>
            <a:chOff x="1595131" y="3251674"/>
            <a:chExt cx="9001738" cy="302580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F2949ACE-A1A0-4F22-BA1D-4FF91DF29188}"/>
                </a:ext>
              </a:extLst>
            </p:cNvPr>
            <p:cNvSpPr/>
            <p:nvPr/>
          </p:nvSpPr>
          <p:spPr>
            <a:xfrm>
              <a:off x="1595131" y="3251674"/>
              <a:ext cx="9001738" cy="3025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B65A7BD-C7D5-4D67-9F4A-C743C524DE9C}"/>
                </a:ext>
              </a:extLst>
            </p:cNvPr>
            <p:cNvSpPr/>
            <p:nvPr/>
          </p:nvSpPr>
          <p:spPr>
            <a:xfrm>
              <a:off x="2538105" y="4211874"/>
              <a:ext cx="7091669" cy="1105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76200"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A17F4F2-65B5-4B2E-8526-8527EF660C86}"/>
                </a:ext>
              </a:extLst>
            </p:cNvPr>
            <p:cNvSpPr/>
            <p:nvPr/>
          </p:nvSpPr>
          <p:spPr>
            <a:xfrm>
              <a:off x="2047874" y="3746311"/>
              <a:ext cx="8105775" cy="2073464"/>
            </a:xfrm>
            <a:prstGeom prst="roundRect">
              <a:avLst>
                <a:gd name="adj" fmla="val 50000"/>
              </a:avLst>
            </a:prstGeom>
            <a:noFill/>
            <a:ln w="76200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EC8D82-20F9-4DA0-9CB0-0A22DDDBEDED}"/>
              </a:ext>
            </a:extLst>
          </p:cNvPr>
          <p:cNvSpPr/>
          <p:nvPr/>
        </p:nvSpPr>
        <p:spPr>
          <a:xfrm>
            <a:off x="6905625" y="3848100"/>
            <a:ext cx="857250" cy="2750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수령지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C6D578-70DC-4E3B-A91F-172B49C8CA71}"/>
              </a:ext>
            </a:extLst>
          </p:cNvPr>
          <p:cNvSpPr/>
          <p:nvPr/>
        </p:nvSpPr>
        <p:spPr>
          <a:xfrm>
            <a:off x="3619500" y="3848100"/>
            <a:ext cx="857250" cy="27506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배달지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B979924-BB52-41CA-8217-1092CEE51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989087" y="3795791"/>
            <a:ext cx="718832" cy="38595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BF553F-8A6B-4298-B5D7-3BBBB21048CD}"/>
              </a:ext>
            </a:extLst>
          </p:cNvPr>
          <p:cNvGrpSpPr/>
          <p:nvPr/>
        </p:nvGrpSpPr>
        <p:grpSpPr>
          <a:xfrm>
            <a:off x="2111910" y="2229921"/>
            <a:ext cx="4551649" cy="708359"/>
            <a:chOff x="8038115" y="2011705"/>
            <a:chExt cx="4152880" cy="70835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AD7A62-737E-46EA-BF51-D099F77CD868}"/>
                </a:ext>
              </a:extLst>
            </p:cNvPr>
            <p:cNvSpPr txBox="1"/>
            <p:nvPr/>
          </p:nvSpPr>
          <p:spPr>
            <a:xfrm>
              <a:off x="9280633" y="2189718"/>
              <a:ext cx="29103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표지판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차선</a:t>
              </a:r>
              <a:r>
                <a:rPr lang="en-US" altLang="ko-KR" dirty="0">
                  <a:solidFill>
                    <a:srgbClr val="002060"/>
                  </a:solidFill>
                </a:rPr>
                <a:t>, </a:t>
              </a:r>
              <a:r>
                <a:rPr lang="ko-KR" altLang="en-US" dirty="0">
                  <a:solidFill>
                    <a:srgbClr val="002060"/>
                  </a:solidFill>
                </a:rPr>
                <a:t>배달 구역 인식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AE73B88-07F6-49DF-B55C-717F7EEF9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115" y="2011705"/>
              <a:ext cx="1349255" cy="70835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F6FA58-3E50-4D34-9CC4-10FAED0C9E7F}"/>
              </a:ext>
            </a:extLst>
          </p:cNvPr>
          <p:cNvGrpSpPr/>
          <p:nvPr/>
        </p:nvGrpSpPr>
        <p:grpSpPr>
          <a:xfrm>
            <a:off x="6791622" y="2255828"/>
            <a:ext cx="2952141" cy="647553"/>
            <a:chOff x="7127949" y="2255828"/>
            <a:chExt cx="2952141" cy="64755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255D6B-0FC7-4B03-AE36-CE64AA33B004}"/>
                </a:ext>
              </a:extLst>
            </p:cNvPr>
            <p:cNvSpPr txBox="1"/>
            <p:nvPr/>
          </p:nvSpPr>
          <p:spPr>
            <a:xfrm>
              <a:off x="8002647" y="2383990"/>
              <a:ext cx="2077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2060"/>
                  </a:solidFill>
                </a:rPr>
                <a:t>주변 장애물 인식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A10D4D7-280A-4B13-9779-F9AE8FBA9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7949" y="2255828"/>
              <a:ext cx="647553" cy="64755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64E415F-F3BC-4585-BF55-2757F0C3A142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234850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C45A09-8811-4323-8198-DF6736D7C498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BB4224-5554-4441-8F4F-B6D270893650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8603C7-4B1F-4BD4-9A4D-AF38EDA64A96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D552-2C2C-4329-AB4A-A823F01672AC}"/>
              </a:ext>
            </a:extLst>
          </p:cNvPr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통신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C7018-7AE3-45E4-BC85-65190AAD9829}"/>
              </a:ext>
            </a:extLst>
          </p:cNvPr>
          <p:cNvSpPr txBox="1"/>
          <p:nvPr/>
        </p:nvSpPr>
        <p:spPr>
          <a:xfrm>
            <a:off x="534731" y="1272776"/>
            <a:ext cx="211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ROS </a:t>
            </a:r>
            <a:r>
              <a:rPr lang="ko-KR" altLang="en-US" dirty="0"/>
              <a:t>통신의 이유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3BBB2-8F24-49C5-8A1B-6B8D031DAA85}"/>
              </a:ext>
            </a:extLst>
          </p:cNvPr>
          <p:cNvSpPr txBox="1"/>
          <p:nvPr/>
        </p:nvSpPr>
        <p:spPr>
          <a:xfrm>
            <a:off x="534731" y="1668743"/>
            <a:ext cx="11122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각종 라이브러리와 디버깅 및 시각화 도구를 제공하여 개발 편의면에서 유리하다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C++, Python, LISP, </a:t>
            </a:r>
            <a:r>
              <a:rPr lang="en-US" altLang="ko-KR" dirty="0" err="1"/>
              <a:t>Matlab</a:t>
            </a:r>
            <a:r>
              <a:rPr lang="en-US" altLang="ko-KR" dirty="0"/>
              <a:t>/Simulink </a:t>
            </a:r>
            <a:r>
              <a:rPr lang="ko-KR" altLang="en-US" dirty="0"/>
              <a:t>등 다양한 개발 언어를 지원함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로봇을 쉽게 개발하기 위한 하드웨어 추상화</a:t>
            </a:r>
            <a:r>
              <a:rPr lang="en-US" altLang="ko-KR" dirty="0"/>
              <a:t>, </a:t>
            </a:r>
            <a:r>
              <a:rPr lang="ko-KR" altLang="en-US" dirty="0" err="1"/>
              <a:t>저수준</a:t>
            </a:r>
            <a:r>
              <a:rPr lang="ko-KR" altLang="en-US" dirty="0"/>
              <a:t> 디바이스 컨트롤</a:t>
            </a:r>
            <a:r>
              <a:rPr lang="en-US" altLang="ko-KR" dirty="0"/>
              <a:t>, </a:t>
            </a:r>
            <a:r>
              <a:rPr lang="ko-KR" altLang="en-US" dirty="0"/>
              <a:t>표준 응용 모델과 응용간 메시지 </a:t>
            </a:r>
            <a:r>
              <a:rPr lang="ko-KR" altLang="en-US" dirty="0" err="1"/>
              <a:t>패싱</a:t>
            </a:r>
            <a:r>
              <a:rPr lang="ko-KR" altLang="en-US" dirty="0"/>
              <a:t> 및 응용 패키지 관리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Open source</a:t>
            </a:r>
            <a:r>
              <a:rPr lang="ko-KR" altLang="en-US" dirty="0"/>
              <a:t>로 쉽게 설치 및 이용이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아래와 같은 그림으로 각 노드 별로 제어 및 명령이 가능하여 여러 개발자 들과의 협업에 유리하므로 팀원과의 분업에도 유리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D32579-7C2A-41B8-BE48-1F637072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009" y="3875810"/>
            <a:ext cx="3053130" cy="2796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626065-B38F-46AC-B271-9C066E4D0BD0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제어방식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702877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C45A09-8811-4323-8198-DF6736D7C498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BB4224-5554-4441-8F4F-B6D270893650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8603C7-4B1F-4BD4-9A4D-AF38EDA64A96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D552-2C2C-4329-AB4A-A823F01672AC}"/>
              </a:ext>
            </a:extLst>
          </p:cNvPr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통신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C7018-7AE3-45E4-BC85-65190AAD9829}"/>
              </a:ext>
            </a:extLst>
          </p:cNvPr>
          <p:cNvSpPr txBox="1"/>
          <p:nvPr/>
        </p:nvSpPr>
        <p:spPr>
          <a:xfrm>
            <a:off x="534731" y="1255109"/>
            <a:ext cx="294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ROS </a:t>
            </a:r>
            <a:r>
              <a:rPr lang="ko-KR" altLang="en-US" dirty="0"/>
              <a:t>모델의 한계와 제약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3BBB2-8F24-49C5-8A1B-6B8D031DAA85}"/>
              </a:ext>
            </a:extLst>
          </p:cNvPr>
          <p:cNvSpPr txBox="1"/>
          <p:nvPr/>
        </p:nvSpPr>
        <p:spPr>
          <a:xfrm>
            <a:off x="797621" y="1624441"/>
            <a:ext cx="1112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위장 및 부정확한 곳으로 정보전달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통신채널</a:t>
            </a:r>
            <a:r>
              <a:rPr lang="ko-KR" altLang="en-US" dirty="0"/>
              <a:t> </a:t>
            </a:r>
            <a:r>
              <a:rPr lang="ko-KR" altLang="en-US" dirty="0" err="1"/>
              <a:t>접근방해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잘못된 정보 삽입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446ED3-09D4-42BF-BBA2-72A131011618}"/>
              </a:ext>
            </a:extLst>
          </p:cNvPr>
          <p:cNvSpPr txBox="1"/>
          <p:nvPr/>
        </p:nvSpPr>
        <p:spPr>
          <a:xfrm>
            <a:off x="1632011" y="5636955"/>
            <a:ext cx="339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black"/>
                </a:solidFill>
              </a:rPr>
              <a:t>Node Metadata Supervision </a:t>
            </a:r>
          </a:p>
          <a:p>
            <a:r>
              <a:rPr lang="en-US" altLang="ko-KR" dirty="0"/>
              <a:t>Safety Reinforced Message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E911568-370F-4C51-BBA9-7212867A9246}"/>
              </a:ext>
            </a:extLst>
          </p:cNvPr>
          <p:cNvSpPr/>
          <p:nvPr/>
        </p:nvSpPr>
        <p:spPr>
          <a:xfrm>
            <a:off x="3059986" y="3371525"/>
            <a:ext cx="259773" cy="20213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E9AA4-DA18-4686-9A37-24BE4AD5F70E}"/>
              </a:ext>
            </a:extLst>
          </p:cNvPr>
          <p:cNvSpPr txBox="1"/>
          <p:nvPr/>
        </p:nvSpPr>
        <p:spPr>
          <a:xfrm>
            <a:off x="3249819" y="3673268"/>
            <a:ext cx="431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개선 방법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068463E-ADBA-4A44-8C8B-DF1F1578B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87"/>
          <a:stretch/>
        </p:blipFill>
        <p:spPr>
          <a:xfrm>
            <a:off x="6323472" y="1439775"/>
            <a:ext cx="4775150" cy="48376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E2A13D-293B-41EE-A094-660E84510A0F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제어방식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4CA0B-DE41-AB4D-8BD0-17ACFFABC40B}"/>
              </a:ext>
            </a:extLst>
          </p:cNvPr>
          <p:cNvSpPr txBox="1"/>
          <p:nvPr/>
        </p:nvSpPr>
        <p:spPr>
          <a:xfrm>
            <a:off x="7162320" y="6462139"/>
            <a:ext cx="309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다이제스트 확인 코드 예시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65788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C45A09-8811-4323-8198-DF6736D7C498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BB4224-5554-4441-8F4F-B6D270893650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8603C7-4B1F-4BD4-9A4D-AF38EDA64A96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D552-2C2C-4329-AB4A-A823F01672AC}"/>
              </a:ext>
            </a:extLst>
          </p:cNvPr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통신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C7018-7AE3-45E4-BC85-65190AAD9829}"/>
              </a:ext>
            </a:extLst>
          </p:cNvPr>
          <p:cNvSpPr txBox="1"/>
          <p:nvPr/>
        </p:nvSpPr>
        <p:spPr>
          <a:xfrm>
            <a:off x="534730" y="1255109"/>
            <a:ext cx="314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SLAM</a:t>
            </a:r>
            <a:r>
              <a:rPr lang="ko-KR" altLang="en-US" dirty="0"/>
              <a:t> 제작 방법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596D1-30A3-4983-A8D3-B7A642163E99}"/>
              </a:ext>
            </a:extLst>
          </p:cNvPr>
          <p:cNvSpPr txBox="1"/>
          <p:nvPr/>
        </p:nvSpPr>
        <p:spPr>
          <a:xfrm>
            <a:off x="534731" y="1760998"/>
            <a:ext cx="11122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기하학적 </a:t>
            </a:r>
            <a:r>
              <a:rPr lang="en-US" altLang="ko-KR" sz="1600" dirty="0"/>
              <a:t>Visual SLAM</a:t>
            </a:r>
            <a:r>
              <a:rPr lang="ko-KR" altLang="en-US" sz="1600" dirty="0"/>
              <a:t>을 이용하는 방식인 </a:t>
            </a:r>
            <a:r>
              <a:rPr lang="ko-KR" altLang="en-US" sz="1600" dirty="0" err="1"/>
              <a:t>데드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렉커닝</a:t>
            </a:r>
            <a:r>
              <a:rPr lang="en-US" altLang="ko-KR" sz="1600" dirty="0"/>
              <a:t>(Dead Reckoning)</a:t>
            </a:r>
            <a:r>
              <a:rPr lang="ko-KR" altLang="en-US" sz="1600" dirty="0"/>
              <a:t> 방식이용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바퀴의 크기</a:t>
            </a:r>
            <a:r>
              <a:rPr lang="en-US" altLang="ko-KR" sz="1600" dirty="0"/>
              <a:t>, </a:t>
            </a:r>
            <a:r>
              <a:rPr lang="ko-KR" altLang="en-US" sz="1600" dirty="0"/>
              <a:t>회전수와 바퀴의 속도를 계산하여 현제의 위치 좌표 계산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406449-972C-4AA9-B04C-8A5F2896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0" y="2302016"/>
            <a:ext cx="3643655" cy="17633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3EC049-C835-4C7C-A83A-1FBC27EFAE58}"/>
              </a:ext>
            </a:extLst>
          </p:cNvPr>
          <p:cNvSpPr txBox="1"/>
          <p:nvPr/>
        </p:nvSpPr>
        <p:spPr>
          <a:xfrm>
            <a:off x="648321" y="4029897"/>
            <a:ext cx="11122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오차가 발생하기 쉬움으로 </a:t>
            </a:r>
            <a:r>
              <a:rPr lang="en-US" altLang="ko-KR" sz="1600" dirty="0"/>
              <a:t>IMU </a:t>
            </a:r>
            <a:r>
              <a:rPr lang="ko-KR" altLang="en-US" sz="1600" dirty="0"/>
              <a:t>내의 가속도 센서와 </a:t>
            </a:r>
            <a:r>
              <a:rPr lang="ko-KR" altLang="en-US" sz="1600" dirty="0" err="1"/>
              <a:t>자이로센서를</a:t>
            </a:r>
            <a:r>
              <a:rPr lang="ko-KR" altLang="en-US" sz="1600" dirty="0"/>
              <a:t> 이용하여 정밀하게 측정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Turtlesim</a:t>
            </a:r>
            <a:r>
              <a:rPr lang="ko-KR" altLang="en-US" sz="1600" dirty="0"/>
              <a:t>을 이용하여 실제 움직이는 경로를 </a:t>
            </a:r>
            <a:r>
              <a:rPr lang="en-US" altLang="ko-KR" sz="1600" dirty="0"/>
              <a:t>visualize </a:t>
            </a:r>
            <a:r>
              <a:rPr lang="ko-KR" altLang="en-US" sz="1600" dirty="0"/>
              <a:t>시켜 확인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제작시</a:t>
            </a:r>
            <a:r>
              <a:rPr lang="ko-KR" altLang="en-US" sz="1600" dirty="0"/>
              <a:t> 수요에 맞는 </a:t>
            </a:r>
            <a:r>
              <a:rPr lang="en-US" altLang="ko-KR" sz="1600" dirty="0"/>
              <a:t>SLAM </a:t>
            </a:r>
            <a:r>
              <a:rPr lang="ko-KR" altLang="en-US" sz="1600" dirty="0"/>
              <a:t>제작이 가능한 자동차를 구현함과 동시에 시뮬레이션시에 경로 이탈 등의 문제를 시각적으로 확인 가능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CA8702-F86D-4215-AB92-D94DF66FA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95" y="5107115"/>
            <a:ext cx="2907723" cy="1525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0CAD69-83B4-458F-9903-99A15105BEA5}"/>
              </a:ext>
            </a:extLst>
          </p:cNvPr>
          <p:cNvSpPr txBox="1"/>
          <p:nvPr/>
        </p:nvSpPr>
        <p:spPr>
          <a:xfrm>
            <a:off x="4064792" y="5685445"/>
            <a:ext cx="204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Visualization </a:t>
            </a:r>
            <a:r>
              <a:rPr lang="ko-KR" altLang="en-US" dirty="0"/>
              <a:t>예시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13C28F-92FA-4025-9086-5ACB44F600BC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제어방식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2432578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1C45A09-8811-4323-8198-DF6736D7C498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BB4224-5554-4441-8F4F-B6D270893650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68603C7-4B1F-4BD4-9A4D-AF38EDA64A96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BD552-2C2C-4329-AB4A-A823F01672AC}"/>
              </a:ext>
            </a:extLst>
          </p:cNvPr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통신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C7018-7AE3-45E4-BC85-65190AAD9829}"/>
              </a:ext>
            </a:extLst>
          </p:cNvPr>
          <p:cNvSpPr txBox="1"/>
          <p:nvPr/>
        </p:nvSpPr>
        <p:spPr>
          <a:xfrm>
            <a:off x="534730" y="1255109"/>
            <a:ext cx="400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Dead</a:t>
            </a:r>
            <a:r>
              <a:rPr lang="ko-KR" altLang="en-US" dirty="0"/>
              <a:t> </a:t>
            </a:r>
            <a:r>
              <a:rPr lang="en-US" altLang="ko-KR" dirty="0"/>
              <a:t>Reckoning </a:t>
            </a:r>
            <a:r>
              <a:rPr lang="ko-KR" altLang="en-US" dirty="0"/>
              <a:t>방식에 필요한 수식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55FF4-2926-45DE-B289-9964107F0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80" y="1760998"/>
            <a:ext cx="3867150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202CEB-9D37-41C7-A57B-A5A66503A890}"/>
              </a:ext>
            </a:extLst>
          </p:cNvPr>
          <p:cNvSpPr txBox="1"/>
          <p:nvPr/>
        </p:nvSpPr>
        <p:spPr>
          <a:xfrm>
            <a:off x="1394633" y="3231055"/>
            <a:ext cx="200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바퀴의 회전 속도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68C8D5-E9C9-4A07-A42B-895A1FB8B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297" y="1571562"/>
            <a:ext cx="3638550" cy="2028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766365-E3A2-45B5-B50A-601609580F1A}"/>
              </a:ext>
            </a:extLst>
          </p:cNvPr>
          <p:cNvSpPr txBox="1"/>
          <p:nvPr/>
        </p:nvSpPr>
        <p:spPr>
          <a:xfrm>
            <a:off x="6448974" y="3636262"/>
            <a:ext cx="2372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바퀴의 이동속도</a:t>
            </a:r>
            <a:r>
              <a:rPr lang="en-US" altLang="ko-KR" dirty="0"/>
              <a:t>(</a:t>
            </a:r>
            <a:r>
              <a:rPr lang="en-US" altLang="ko-KR" dirty="0" err="1"/>
              <a:t>Vl,Vr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자동차의 선속도와 각속도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vk</a:t>
            </a:r>
            <a:r>
              <a:rPr lang="en-US" altLang="ko-KR" dirty="0"/>
              <a:t>, </a:t>
            </a:r>
            <a:r>
              <a:rPr lang="en-US" altLang="ko-KR" dirty="0" err="1"/>
              <a:t>pik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41D0FF8-B8E4-4500-BEA7-17B708BD9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577" y="3671247"/>
            <a:ext cx="3524250" cy="16668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3BA3BE-8DE4-44F8-A956-1276EC403BC2}"/>
              </a:ext>
            </a:extLst>
          </p:cNvPr>
          <p:cNvSpPr txBox="1"/>
          <p:nvPr/>
        </p:nvSpPr>
        <p:spPr>
          <a:xfrm>
            <a:off x="1355840" y="5730205"/>
            <a:ext cx="284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</a:t>
            </a:r>
            <a:r>
              <a:rPr lang="ko-KR" altLang="en-US"/>
              <a:t>자동차의 위치 계산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860A7E-2E4E-4BF0-B756-7A75CBDB287F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제어방식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29982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자율주행 융합전공 소개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79FEBEE-C7DB-4850-A7E9-3D70BFAA88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382" y="4506275"/>
            <a:ext cx="2669628" cy="20022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77703E-C365-4C60-B2AE-21C20047F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011" y="4506276"/>
            <a:ext cx="2007476" cy="200747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EDAB370-DF47-49B9-9091-22854303B3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5487" y="4506275"/>
            <a:ext cx="3575522" cy="201123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408D710-43BE-4D7F-A915-0DD1EC7A5073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</a:rPr>
              <a:t>소개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  <p:pic>
        <p:nvPicPr>
          <p:cNvPr id="2" name="bandicam 2022-04-02 01-32-29-277">
            <a:hlinkClick r:id="" action="ppaction://media"/>
            <a:extLst>
              <a:ext uri="{FF2B5EF4-FFF2-40B4-BE49-F238E27FC236}">
                <a16:creationId xmlns:a16="http://schemas.microsoft.com/office/drawing/2014/main" id="{4C07CB58-34AF-41DB-8A0F-8AF965A765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02115" y="1512807"/>
            <a:ext cx="2757791" cy="28547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71E2755-1DF5-4F91-9B7E-21F4F51FD295}"/>
              </a:ext>
            </a:extLst>
          </p:cNvPr>
          <p:cNvSpPr/>
          <p:nvPr/>
        </p:nvSpPr>
        <p:spPr>
          <a:xfrm>
            <a:off x="2503173" y="1507551"/>
            <a:ext cx="2856734" cy="157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383BC5-A972-4F9A-A9F4-D74FA8E38619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31009" y="4499696"/>
            <a:ext cx="2008800" cy="2008800"/>
          </a:xfrm>
          <a:prstGeom prst="rect">
            <a:avLst/>
          </a:prstGeom>
        </p:spPr>
      </p:pic>
      <p:pic>
        <p:nvPicPr>
          <p:cNvPr id="7" name="bandicam 2022-04-02 01-38-25-398">
            <a:hlinkClick r:id="" action="ppaction://media"/>
            <a:extLst>
              <a:ext uri="{FF2B5EF4-FFF2-40B4-BE49-F238E27FC236}">
                <a16:creationId xmlns:a16="http://schemas.microsoft.com/office/drawing/2014/main" id="{75BA9051-AEC4-4046-AB1F-3BA326A555E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75020" y="1564377"/>
            <a:ext cx="4249570" cy="27829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C8CB09-115E-4DBD-967A-E91651F3BD37}"/>
              </a:ext>
            </a:extLst>
          </p:cNvPr>
          <p:cNvSpPr/>
          <p:nvPr/>
        </p:nvSpPr>
        <p:spPr>
          <a:xfrm>
            <a:off x="5765250" y="1448151"/>
            <a:ext cx="4359340" cy="199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2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F71B64-BC74-473E-A0A3-359CDA6A18D5}"/>
              </a:ext>
            </a:extLst>
          </p:cNvPr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연구 계획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F74B3B1-B05F-4C7F-8A29-43C2523CE8B1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401F29E-B7EA-4B8E-9D01-FB4CBBBE8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04730"/>
              </p:ext>
            </p:extLst>
          </p:nvPr>
        </p:nvGraphicFramePr>
        <p:xfrm>
          <a:off x="882587" y="1379137"/>
          <a:ext cx="10401737" cy="5285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185">
                  <a:extLst>
                    <a:ext uri="{9D8B030D-6E8A-4147-A177-3AD203B41FA5}">
                      <a16:colId xmlns:a16="http://schemas.microsoft.com/office/drawing/2014/main" val="2272125761"/>
                    </a:ext>
                  </a:extLst>
                </a:gridCol>
                <a:gridCol w="5472105">
                  <a:extLst>
                    <a:ext uri="{9D8B030D-6E8A-4147-A177-3AD203B41FA5}">
                      <a16:colId xmlns:a16="http://schemas.microsoft.com/office/drawing/2014/main" val="2950810887"/>
                    </a:ext>
                  </a:extLst>
                </a:gridCol>
                <a:gridCol w="515007">
                  <a:extLst>
                    <a:ext uri="{9D8B030D-6E8A-4147-A177-3AD203B41FA5}">
                      <a16:colId xmlns:a16="http://schemas.microsoft.com/office/drawing/2014/main" val="2727021641"/>
                    </a:ext>
                  </a:extLst>
                </a:gridCol>
                <a:gridCol w="497771">
                  <a:extLst>
                    <a:ext uri="{9D8B030D-6E8A-4147-A177-3AD203B41FA5}">
                      <a16:colId xmlns:a16="http://schemas.microsoft.com/office/drawing/2014/main" val="4050883843"/>
                    </a:ext>
                  </a:extLst>
                </a:gridCol>
                <a:gridCol w="479691">
                  <a:extLst>
                    <a:ext uri="{9D8B030D-6E8A-4147-A177-3AD203B41FA5}">
                      <a16:colId xmlns:a16="http://schemas.microsoft.com/office/drawing/2014/main" val="3813823149"/>
                    </a:ext>
                  </a:extLst>
                </a:gridCol>
                <a:gridCol w="493986">
                  <a:extLst>
                    <a:ext uri="{9D8B030D-6E8A-4147-A177-3AD203B41FA5}">
                      <a16:colId xmlns:a16="http://schemas.microsoft.com/office/drawing/2014/main" val="350247184"/>
                    </a:ext>
                  </a:extLst>
                </a:gridCol>
                <a:gridCol w="493987">
                  <a:extLst>
                    <a:ext uri="{9D8B030D-6E8A-4147-A177-3AD203B41FA5}">
                      <a16:colId xmlns:a16="http://schemas.microsoft.com/office/drawing/2014/main" val="2181511571"/>
                    </a:ext>
                  </a:extLst>
                </a:gridCol>
                <a:gridCol w="515005">
                  <a:extLst>
                    <a:ext uri="{9D8B030D-6E8A-4147-A177-3AD203B41FA5}">
                      <a16:colId xmlns:a16="http://schemas.microsoft.com/office/drawing/2014/main" val="1502650054"/>
                    </a:ext>
                  </a:extLst>
                </a:gridCol>
              </a:tblGrid>
              <a:tr h="3434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세부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550438"/>
                  </a:ext>
                </a:extLst>
              </a:tr>
              <a:tr h="322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실내 미니카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시뮬레이션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차량 모델링 및 센서 장착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112934"/>
                  </a:ext>
                </a:extLst>
              </a:tr>
              <a:tr h="322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Lidar, Camera </a:t>
                      </a:r>
                      <a:r>
                        <a:rPr lang="ko-KR" altLang="en-US"/>
                        <a:t>센서 통신환경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719553"/>
                  </a:ext>
                </a:extLst>
              </a:tr>
              <a:tr h="32204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K-City &amp; </a:t>
                      </a:r>
                      <a:r>
                        <a:rPr lang="ko-KR" altLang="en-US" dirty="0"/>
                        <a:t>교내 가상 지형 정보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100314"/>
                  </a:ext>
                </a:extLst>
              </a:tr>
              <a:tr h="322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실내 자율주행 성능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170337"/>
                  </a:ext>
                </a:extLst>
              </a:tr>
              <a:tr h="322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자율주행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알고리즘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개발 및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ROS, Gazebo </a:t>
                      </a:r>
                      <a:r>
                        <a:rPr lang="ko-KR" altLang="en-US" dirty="0"/>
                        <a:t>활용 가상 환경 주행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322937"/>
                  </a:ext>
                </a:extLst>
              </a:tr>
              <a:tr h="322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Camera </a:t>
                      </a:r>
                      <a:r>
                        <a:rPr lang="ko-KR" altLang="en-US" dirty="0"/>
                        <a:t>활용 주행 알고리즘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356101"/>
                  </a:ext>
                </a:extLst>
              </a:tr>
              <a:tr h="32204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Lidar,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SLAM </a:t>
                      </a:r>
                      <a:r>
                        <a:rPr lang="ko-KR" altLang="en-US" dirty="0"/>
                        <a:t>활용 주변 장애물 인식 알고리즘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08909"/>
                  </a:ext>
                </a:extLst>
              </a:tr>
              <a:tr h="322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머신러닝</a:t>
                      </a:r>
                      <a:r>
                        <a:rPr lang="ko-KR" altLang="en-US" dirty="0"/>
                        <a:t> 활용 경로 생성 알고리즘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126971"/>
                  </a:ext>
                </a:extLst>
              </a:tr>
              <a:tr h="32204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실외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대회차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시뮬레이션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대회 차량 외형 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803875"/>
                  </a:ext>
                </a:extLst>
              </a:tr>
              <a:tr h="322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자율주행 알고리즘 적용 및 교내 시뮬레이션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198240"/>
                  </a:ext>
                </a:extLst>
              </a:tr>
              <a:tr h="3678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K-CITY </a:t>
                      </a:r>
                      <a:r>
                        <a:rPr lang="ko-KR" altLang="en-US" dirty="0"/>
                        <a:t>주행 기반 시험 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23891"/>
                  </a:ext>
                </a:extLst>
              </a:tr>
              <a:tr h="4368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안정성 검증 및 최적화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오작동 긴급 제동 및 행동 요령 숙지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6666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알고리즘 최적화 및 오류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61202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99A1C76-F65B-43EE-8A94-8C0C62BA3822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3646775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89104" y="2954547"/>
            <a:ext cx="330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감사합니다</a:t>
            </a:r>
            <a:endParaRPr lang="en-US" altLang="ko-KR" sz="4800" b="1" dirty="0">
              <a:solidFill>
                <a:srgbClr val="00206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5A8E28-E872-4F1A-BB39-33E7CF6A7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" r="21355"/>
          <a:stretch/>
        </p:blipFill>
        <p:spPr>
          <a:xfrm>
            <a:off x="5279136" y="5004"/>
            <a:ext cx="6953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보유 기체 소개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97066CB-8EF1-4159-8DDF-F3D1B38CC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4" t="8465" r="9584" b="11528"/>
          <a:stretch/>
        </p:blipFill>
        <p:spPr>
          <a:xfrm>
            <a:off x="3893105" y="1699443"/>
            <a:ext cx="4405790" cy="42299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11C85BE-1041-49B6-BC29-06FB21E64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54" t="24918" r="15588" b="10936"/>
          <a:stretch/>
        </p:blipFill>
        <p:spPr>
          <a:xfrm>
            <a:off x="8642822" y="4438649"/>
            <a:ext cx="2098926" cy="1981199"/>
          </a:xfrm>
          <a:prstGeom prst="ellipse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2E8092-922C-4E45-BE62-A2491ACBC1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88" t="35695" r="34028" b="22916"/>
          <a:stretch/>
        </p:blipFill>
        <p:spPr>
          <a:xfrm>
            <a:off x="8869569" y="1470041"/>
            <a:ext cx="2045160" cy="1898619"/>
          </a:xfrm>
          <a:prstGeom prst="ellipse">
            <a:avLst/>
          </a:prstGeom>
          <a:ln w="57150">
            <a:solidFill>
              <a:srgbClr val="FF0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67CA55-84E5-4D6D-BA13-55CA2FD1BB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74" t="26041" r="25415" b="26458"/>
          <a:stretch/>
        </p:blipFill>
        <p:spPr>
          <a:xfrm>
            <a:off x="1263692" y="3878040"/>
            <a:ext cx="1809750" cy="1768381"/>
          </a:xfrm>
          <a:prstGeom prst="ellipse">
            <a:avLst/>
          </a:prstGeom>
          <a:ln w="76200">
            <a:solidFill>
              <a:srgbClr val="FF0000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0E021BB-BEF3-4D54-9BCA-811243BA3A72}"/>
              </a:ext>
            </a:extLst>
          </p:cNvPr>
          <p:cNvSpPr/>
          <p:nvPr/>
        </p:nvSpPr>
        <p:spPr>
          <a:xfrm>
            <a:off x="4979470" y="3441700"/>
            <a:ext cx="676275" cy="6572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F94BD2E-7D77-4C60-99E3-F5FA081C5164}"/>
              </a:ext>
            </a:extLst>
          </p:cNvPr>
          <p:cNvSpPr/>
          <p:nvPr/>
        </p:nvSpPr>
        <p:spPr>
          <a:xfrm>
            <a:off x="6829425" y="1550509"/>
            <a:ext cx="676275" cy="6572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AA7943F-4DA2-4249-A8ED-9DC48E714846}"/>
              </a:ext>
            </a:extLst>
          </p:cNvPr>
          <p:cNvSpPr/>
          <p:nvPr/>
        </p:nvSpPr>
        <p:spPr>
          <a:xfrm>
            <a:off x="6600825" y="3368659"/>
            <a:ext cx="1371600" cy="14605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AC3337B-2091-4742-94BD-31039C2FA343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1971462" y="3441700"/>
            <a:ext cx="3346146" cy="398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2AF56E8-E529-4808-8B62-13419881D46B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2466543" y="4098916"/>
            <a:ext cx="2851065" cy="1547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16995F-BBF8-4C2F-993C-DCC758AFCF92}"/>
              </a:ext>
            </a:extLst>
          </p:cNvPr>
          <p:cNvCxnSpPr>
            <a:cxnSpLocks/>
          </p:cNvCxnSpPr>
          <p:nvPr/>
        </p:nvCxnSpPr>
        <p:spPr>
          <a:xfrm flipH="1">
            <a:off x="7167562" y="1442448"/>
            <a:ext cx="2903538" cy="94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C291B98-F78A-4878-951F-71FB5C612A7D}"/>
              </a:ext>
            </a:extLst>
          </p:cNvPr>
          <p:cNvCxnSpPr>
            <a:cxnSpLocks/>
          </p:cNvCxnSpPr>
          <p:nvPr/>
        </p:nvCxnSpPr>
        <p:spPr>
          <a:xfrm flipH="1" flipV="1">
            <a:off x="7191053" y="2217851"/>
            <a:ext cx="2295847" cy="1089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2F5BFD3-A2AA-4C06-A61B-210D272B7DC2}"/>
              </a:ext>
            </a:extLst>
          </p:cNvPr>
          <p:cNvCxnSpPr>
            <a:cxnSpLocks/>
          </p:cNvCxnSpPr>
          <p:nvPr/>
        </p:nvCxnSpPr>
        <p:spPr>
          <a:xfrm flipH="1" flipV="1">
            <a:off x="6877404" y="4694351"/>
            <a:ext cx="2241154" cy="1583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275E942-45B1-4280-82E4-CE7931D44A9C}"/>
              </a:ext>
            </a:extLst>
          </p:cNvPr>
          <p:cNvCxnSpPr>
            <a:cxnSpLocks/>
          </p:cNvCxnSpPr>
          <p:nvPr/>
        </p:nvCxnSpPr>
        <p:spPr>
          <a:xfrm flipH="1" flipV="1">
            <a:off x="7507805" y="3404316"/>
            <a:ext cx="2649655" cy="10955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7B9E9A-C14A-474F-9593-93431376D938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</a:rPr>
              <a:t>소개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113110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사용 센서 품명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80BD34-6033-45EF-98BF-C1D1C4CBB014}"/>
              </a:ext>
            </a:extLst>
          </p:cNvPr>
          <p:cNvSpPr txBox="1"/>
          <p:nvPr/>
        </p:nvSpPr>
        <p:spPr>
          <a:xfrm>
            <a:off x="197545" y="2237033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E0C445-6729-4C7C-B1F8-493D653BD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300924"/>
              </p:ext>
            </p:extLst>
          </p:nvPr>
        </p:nvGraphicFramePr>
        <p:xfrm>
          <a:off x="819225" y="1325892"/>
          <a:ext cx="10528461" cy="52937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44595">
                  <a:extLst>
                    <a:ext uri="{9D8B030D-6E8A-4147-A177-3AD203B41FA5}">
                      <a16:colId xmlns:a16="http://schemas.microsoft.com/office/drawing/2014/main" val="3108524540"/>
                    </a:ext>
                  </a:extLst>
                </a:gridCol>
                <a:gridCol w="4143162">
                  <a:extLst>
                    <a:ext uri="{9D8B030D-6E8A-4147-A177-3AD203B41FA5}">
                      <a16:colId xmlns:a16="http://schemas.microsoft.com/office/drawing/2014/main" val="1611212562"/>
                    </a:ext>
                  </a:extLst>
                </a:gridCol>
                <a:gridCol w="3440704">
                  <a:extLst>
                    <a:ext uri="{9D8B030D-6E8A-4147-A177-3AD203B41FA5}">
                      <a16:colId xmlns:a16="http://schemas.microsoft.com/office/drawing/2014/main" val="3445094160"/>
                    </a:ext>
                  </a:extLst>
                </a:gridCol>
              </a:tblGrid>
              <a:tr h="436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45961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Prosillica 2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</a:t>
                      </a:r>
                      <a:endParaRPr lang="en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dirty="0"/>
                        <a:t>(Camera)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후방용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표지판 및 신호등 인식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53399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Real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Sense</a:t>
                      </a:r>
                    </a:p>
                    <a:p>
                      <a:pPr algn="ctr" latinLnBrk="1"/>
                      <a:r>
                        <a:rPr lang="en-US" altLang="ko-KR" dirty="0"/>
                        <a:t>(RGB-D Camera)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차선 검출 </a:t>
                      </a:r>
                      <a:r>
                        <a:rPr lang="en-US" altLang="ko-KR" dirty="0"/>
                        <a:t>(RGB)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37213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RP LIDAR A3</a:t>
                      </a:r>
                    </a:p>
                    <a:p>
                      <a:pPr algn="ctr" latinLnBrk="1"/>
                      <a:r>
                        <a:rPr lang="en-US" altLang="ko-KR" dirty="0"/>
                        <a:t>(2D Lidar)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장애물 검출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578828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VLP-16</a:t>
                      </a:r>
                    </a:p>
                    <a:p>
                      <a:pPr algn="ctr" latinLnBrk="1"/>
                      <a:r>
                        <a:rPr lang="en-US" altLang="ko-KR" dirty="0"/>
                        <a:t>(3D Lidar)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스캔 </a:t>
                      </a:r>
                      <a:r>
                        <a:rPr lang="ko-KR" altLang="en-US" dirty="0" err="1"/>
                        <a:t>매칭을</a:t>
                      </a:r>
                      <a:r>
                        <a:rPr lang="ko-KR" altLang="en-US" dirty="0"/>
                        <a:t> 이용한</a:t>
                      </a:r>
                      <a:r>
                        <a:rPr lang="en-US" altLang="ko-KR" dirty="0"/>
                        <a:t>Localization </a:t>
                      </a:r>
                      <a:r>
                        <a:rPr lang="ko-KR" altLang="en-US" dirty="0"/>
                        <a:t>수행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67860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Garmin 19x HVS</a:t>
                      </a:r>
                    </a:p>
                    <a:p>
                      <a:pPr algn="ctr" latinLnBrk="1"/>
                      <a:r>
                        <a:rPr lang="en-US" altLang="ko-KR" dirty="0"/>
                        <a:t>(GPS)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Localization </a:t>
                      </a:r>
                      <a:r>
                        <a:rPr lang="ko-KR" altLang="en-US" dirty="0"/>
                        <a:t>수행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361091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00" dirty="0">
                          <a:effectLst/>
                        </a:rPr>
                        <a:t>MTi-3-0I-T</a:t>
                      </a:r>
                    </a:p>
                    <a:p>
                      <a:pPr algn="ctr" latinLnBrk="1"/>
                      <a:r>
                        <a:rPr lang="en-US" altLang="ko-KR" dirty="0"/>
                        <a:t>(IMU)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 방향 정보를 이용한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자세제어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91727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7C92A88-8DBE-494B-9D0F-B0C74DF44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661" y="5829153"/>
            <a:ext cx="951755" cy="767284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ECBDF00-395F-43ED-84C2-ECD0007A8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05" y="3384030"/>
            <a:ext cx="1245621" cy="767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EFD0AD-2C6D-4FAE-BF66-DECD4AA64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661" y="5012987"/>
            <a:ext cx="888845" cy="7700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D16B11-E228-43A7-84C3-8E224EF0C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643" y="4176564"/>
            <a:ext cx="1088111" cy="83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C6B28B-F954-4CC1-BD90-DCA1A5F8D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3943" y="1779251"/>
            <a:ext cx="1865947" cy="7792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FFB260-B755-403F-85A3-A75670FBAD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1843" y="2598443"/>
            <a:ext cx="1225710" cy="7465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FC42F8B-247B-4892-B3A6-4ADAA369D8D1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</a:rPr>
              <a:t>소개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97865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자율주행 계획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D192CC5-BAFA-4BB1-999D-75A58238BE98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ED5FCA-06EB-4978-993F-3CF30177EFB4}"/>
              </a:ext>
            </a:extLst>
          </p:cNvPr>
          <p:cNvSpPr/>
          <p:nvPr/>
        </p:nvSpPr>
        <p:spPr>
          <a:xfrm>
            <a:off x="8302640" y="2309543"/>
            <a:ext cx="3285066" cy="4148312"/>
          </a:xfrm>
          <a:prstGeom prst="rect">
            <a:avLst/>
          </a:prstGeom>
          <a:solidFill>
            <a:srgbClr val="00206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5B4C43-0F2E-42F3-8F3F-310FA946D1C3}"/>
              </a:ext>
            </a:extLst>
          </p:cNvPr>
          <p:cNvSpPr/>
          <p:nvPr/>
        </p:nvSpPr>
        <p:spPr>
          <a:xfrm>
            <a:off x="550843" y="2317192"/>
            <a:ext cx="3285066" cy="4148312"/>
          </a:xfrm>
          <a:prstGeom prst="rect">
            <a:avLst/>
          </a:prstGeom>
          <a:solidFill>
            <a:srgbClr val="00206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C9B45C-B294-43A4-A831-9DD1BC61404A}"/>
              </a:ext>
            </a:extLst>
          </p:cNvPr>
          <p:cNvSpPr/>
          <p:nvPr/>
        </p:nvSpPr>
        <p:spPr>
          <a:xfrm>
            <a:off x="4426741" y="2309543"/>
            <a:ext cx="3285066" cy="4148312"/>
          </a:xfrm>
          <a:prstGeom prst="rect">
            <a:avLst/>
          </a:prstGeom>
          <a:solidFill>
            <a:srgbClr val="00206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DC21F7-2AF7-4D83-ACC1-AB37D238ACC2}"/>
              </a:ext>
            </a:extLst>
          </p:cNvPr>
          <p:cNvSpPr txBox="1"/>
          <p:nvPr/>
        </p:nvSpPr>
        <p:spPr>
          <a:xfrm>
            <a:off x="4556003" y="3164774"/>
            <a:ext cx="3285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판단</a:t>
            </a:r>
            <a:endParaRPr lang="en-US" altLang="ko-KR" sz="24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Decision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BA776C-1BAD-4187-B47B-602C58978D28}"/>
              </a:ext>
            </a:extLst>
          </p:cNvPr>
          <p:cNvSpPr txBox="1"/>
          <p:nvPr/>
        </p:nvSpPr>
        <p:spPr>
          <a:xfrm>
            <a:off x="693397" y="3164774"/>
            <a:ext cx="3285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인지</a:t>
            </a:r>
            <a:endParaRPr lang="en-US" altLang="ko-KR" sz="24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Recognition / Perception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5214AB-17AC-46D6-A7D0-AFDD451B9DD7}"/>
              </a:ext>
            </a:extLst>
          </p:cNvPr>
          <p:cNvSpPr txBox="1"/>
          <p:nvPr/>
        </p:nvSpPr>
        <p:spPr>
          <a:xfrm>
            <a:off x="8389279" y="3150919"/>
            <a:ext cx="3285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제어</a:t>
            </a:r>
            <a:endParaRPr lang="en-US" altLang="ko-KR" sz="24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Control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0BAF93-2D9A-4DFA-9A68-8FF9562BECFA}"/>
              </a:ext>
            </a:extLst>
          </p:cNvPr>
          <p:cNvSpPr txBox="1"/>
          <p:nvPr/>
        </p:nvSpPr>
        <p:spPr>
          <a:xfrm>
            <a:off x="746186" y="3983212"/>
            <a:ext cx="28943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Lidar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Camera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solidFill>
                  <a:schemeClr val="bg1"/>
                </a:solidFill>
              </a:rPr>
              <a:t>IMU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solidFill>
                  <a:schemeClr val="bg1"/>
                </a:solidFill>
              </a:rPr>
              <a:t>GNSS</a:t>
            </a:r>
          </a:p>
          <a:p>
            <a:pPr marL="342900" indent="-342900">
              <a:buAutoNum type="arabicPeriod" startAt="3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solidFill>
                  <a:schemeClr val="bg1"/>
                </a:solidFill>
              </a:rPr>
              <a:t>Sensor Fusion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3D6CA9-5840-4109-B807-015B0680F463}"/>
              </a:ext>
            </a:extLst>
          </p:cNvPr>
          <p:cNvSpPr txBox="1"/>
          <p:nvPr/>
        </p:nvSpPr>
        <p:spPr>
          <a:xfrm>
            <a:off x="4648809" y="4028504"/>
            <a:ext cx="28943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Path Planning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 - Global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Path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Planning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 - Local Path Planning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Mission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Algorithm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83D969-26D4-4CB4-9256-311B6F1566AF}"/>
              </a:ext>
            </a:extLst>
          </p:cNvPr>
          <p:cNvSpPr txBox="1"/>
          <p:nvPr/>
        </p:nvSpPr>
        <p:spPr>
          <a:xfrm>
            <a:off x="8497983" y="4028503"/>
            <a:ext cx="28943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ROS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Robot Operating System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2.  V2X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80BD34-6033-45EF-98BF-C1D1C4CBB014}"/>
              </a:ext>
            </a:extLst>
          </p:cNvPr>
          <p:cNvSpPr txBox="1"/>
          <p:nvPr/>
        </p:nvSpPr>
        <p:spPr>
          <a:xfrm>
            <a:off x="498106" y="2183501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6600" b="1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366C34-F166-4485-AAEE-CB544324FC69}"/>
              </a:ext>
            </a:extLst>
          </p:cNvPr>
          <p:cNvSpPr txBox="1"/>
          <p:nvPr/>
        </p:nvSpPr>
        <p:spPr>
          <a:xfrm>
            <a:off x="4381332" y="2183501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6600" b="1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6AF388-2C0A-407E-93D9-FBF7DB778141}"/>
              </a:ext>
            </a:extLst>
          </p:cNvPr>
          <p:cNvSpPr txBox="1"/>
          <p:nvPr/>
        </p:nvSpPr>
        <p:spPr>
          <a:xfrm>
            <a:off x="8248016" y="2183501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6600" b="1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F61ABF-0B27-4510-8B46-68C9211FB71B}"/>
              </a:ext>
            </a:extLst>
          </p:cNvPr>
          <p:cNvSpPr txBox="1"/>
          <p:nvPr/>
        </p:nvSpPr>
        <p:spPr>
          <a:xfrm>
            <a:off x="498106" y="1525939"/>
            <a:ext cx="1061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자율주행차 행동 요령</a:t>
            </a:r>
            <a:r>
              <a:rPr lang="en-US" altLang="ko-KR" dirty="0"/>
              <a:t>: </a:t>
            </a:r>
            <a:r>
              <a:rPr lang="ko-KR" altLang="en-US" dirty="0"/>
              <a:t>운전자의 조작없이 목표지점까지 차량 스스로 주행환경 </a:t>
            </a:r>
            <a:r>
              <a:rPr lang="ko-KR" altLang="en-US" dirty="0">
                <a:solidFill>
                  <a:srgbClr val="FF0000"/>
                </a:solidFill>
              </a:rPr>
              <a:t>인지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판단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ko-KR" altLang="en-US" dirty="0">
                <a:solidFill>
                  <a:srgbClr val="FF0000"/>
                </a:solidFill>
              </a:rPr>
              <a:t>제어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CB7B2A-DC91-449C-9A07-8B85CFE4E91D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</a:rPr>
              <a:t>소개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129392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기본 미션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DC21F7-2AF7-4D83-ACC1-AB37D238ACC2}"/>
              </a:ext>
            </a:extLst>
          </p:cNvPr>
          <p:cNvSpPr txBox="1"/>
          <p:nvPr/>
        </p:nvSpPr>
        <p:spPr>
          <a:xfrm>
            <a:off x="4255442" y="3033482"/>
            <a:ext cx="3285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판단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Decision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BA776C-1BAD-4187-B47B-602C58978D28}"/>
              </a:ext>
            </a:extLst>
          </p:cNvPr>
          <p:cNvSpPr txBox="1"/>
          <p:nvPr/>
        </p:nvSpPr>
        <p:spPr>
          <a:xfrm>
            <a:off x="392836" y="3033482"/>
            <a:ext cx="3285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인지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Recognition / Perception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0BAF93-2D9A-4DFA-9A68-8FF9562BECFA}"/>
              </a:ext>
            </a:extLst>
          </p:cNvPr>
          <p:cNvSpPr txBox="1"/>
          <p:nvPr/>
        </p:nvSpPr>
        <p:spPr>
          <a:xfrm>
            <a:off x="445625" y="4036744"/>
            <a:ext cx="28943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Lidar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Camera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solidFill>
                  <a:schemeClr val="bg1"/>
                </a:solidFill>
              </a:rPr>
              <a:t>IMU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solidFill>
                  <a:schemeClr val="bg1"/>
                </a:solidFill>
              </a:rPr>
              <a:t>GNSS</a:t>
            </a:r>
          </a:p>
          <a:p>
            <a:pPr marL="342900" indent="-342900">
              <a:buAutoNum type="arabicPeriod" startAt="3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solidFill>
                  <a:schemeClr val="bg1"/>
                </a:solidFill>
              </a:rPr>
              <a:t>Sensor Fusion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3D6CA9-5840-4109-B807-015B0680F463}"/>
              </a:ext>
            </a:extLst>
          </p:cNvPr>
          <p:cNvSpPr txBox="1"/>
          <p:nvPr/>
        </p:nvSpPr>
        <p:spPr>
          <a:xfrm>
            <a:off x="4348248" y="4082036"/>
            <a:ext cx="2894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Path Planning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 - Global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Path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Planning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   - Local Path Planning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lang="en-US" altLang="ko-KR" dirty="0">
                <a:solidFill>
                  <a:schemeClr val="bg1"/>
                </a:solidFill>
              </a:rPr>
              <a:t>Path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Generation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80BD34-6033-45EF-98BF-C1D1C4CBB014}"/>
              </a:ext>
            </a:extLst>
          </p:cNvPr>
          <p:cNvSpPr txBox="1"/>
          <p:nvPr/>
        </p:nvSpPr>
        <p:spPr>
          <a:xfrm>
            <a:off x="197545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366C34-F166-4485-AAEE-CB544324FC69}"/>
              </a:ext>
            </a:extLst>
          </p:cNvPr>
          <p:cNvSpPr txBox="1"/>
          <p:nvPr/>
        </p:nvSpPr>
        <p:spPr>
          <a:xfrm>
            <a:off x="4023621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차선 인식</a:t>
            </a:r>
            <a:r>
              <a:rPr lang="en-US" altLang="ko-KR" b="1" dirty="0"/>
              <a:t>(Line Detection)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F26BF-C821-46F5-BC0A-FCC1576CB9F2}"/>
              </a:ext>
            </a:extLst>
          </p:cNvPr>
          <p:cNvSpPr txBox="1"/>
          <p:nvPr/>
        </p:nvSpPr>
        <p:spPr>
          <a:xfrm>
            <a:off x="534731" y="1892481"/>
            <a:ext cx="11122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영상처리 </a:t>
            </a:r>
            <a:r>
              <a:rPr lang="en-US" altLang="ko-KR" dirty="0"/>
              <a:t>+ </a:t>
            </a:r>
            <a:r>
              <a:rPr lang="ko-KR" altLang="en-US" dirty="0"/>
              <a:t>칼만필터의 조합으로 </a:t>
            </a:r>
            <a:r>
              <a:rPr lang="en-US" altLang="ko-KR" dirty="0"/>
              <a:t>Lane Detection</a:t>
            </a:r>
            <a:r>
              <a:rPr lang="ko-KR" altLang="en-US" dirty="0"/>
              <a:t>을 수행한 과정에서 종종 빛 반사</a:t>
            </a:r>
            <a:r>
              <a:rPr lang="en-US" altLang="ko-KR" dirty="0"/>
              <a:t>, </a:t>
            </a:r>
            <a:r>
              <a:rPr lang="ko-KR" altLang="en-US" dirty="0"/>
              <a:t>다른 차량으로 인한 가려짐 등으로 인한 오류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Line Detection </a:t>
            </a:r>
            <a:r>
              <a:rPr lang="ko-KR" altLang="en-US" dirty="0"/>
              <a:t>분야는 컴퓨터 비전 분야의 중요한 문제로 여러 높은 성능의 딥러닝 모델들이 존재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본 팀은 현재 </a:t>
            </a:r>
            <a:r>
              <a:rPr lang="en-US" altLang="ko-KR" dirty="0"/>
              <a:t>SOTA </a:t>
            </a:r>
            <a:r>
              <a:rPr lang="ko-KR" altLang="en-US" dirty="0"/>
              <a:t>기법인 </a:t>
            </a:r>
            <a:r>
              <a:rPr lang="en-US" altLang="ko-KR" dirty="0" err="1"/>
              <a:t>CLRNet</a:t>
            </a:r>
            <a:r>
              <a:rPr lang="ko-KR" altLang="en-US" dirty="0"/>
              <a:t>을 적용해보고자 함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2278AF-8778-420D-B4DB-DA896079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7" y="3130542"/>
            <a:ext cx="5811695" cy="1771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23F69D-E26E-4885-9DAD-CA8A220C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62" y="4607870"/>
            <a:ext cx="6894681" cy="21769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813725-59AE-4559-AE3C-456DC9EAA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367" y="3031261"/>
            <a:ext cx="5590413" cy="18740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139584-F5DB-40C2-90CA-3A54F12F4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244" y="5113295"/>
            <a:ext cx="4979537" cy="1425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8C70BB-84AD-4CBE-B50C-D4AF9818072B}"/>
              </a:ext>
            </a:extLst>
          </p:cNvPr>
          <p:cNvSpPr txBox="1"/>
          <p:nvPr/>
        </p:nvSpPr>
        <p:spPr>
          <a:xfrm>
            <a:off x="6959915" y="6534674"/>
            <a:ext cx="5232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CLRNet</a:t>
            </a:r>
            <a:r>
              <a:rPr lang="en-US" altLang="ko-KR" sz="1200" dirty="0"/>
              <a:t>: Cross Layer Refinement Network for Lane Detection, </a:t>
            </a:r>
            <a:r>
              <a:rPr lang="en-US" altLang="ko-KR" sz="1200" dirty="0" err="1"/>
              <a:t>arXiv</a:t>
            </a:r>
            <a:r>
              <a:rPr lang="en-US" altLang="ko-KR" sz="1200" dirty="0"/>
              <a:t>. 2022.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0D0F28-AD30-49EB-BF83-92A92A4F3487}"/>
              </a:ext>
            </a:extLst>
          </p:cNvPr>
          <p:cNvSpPr/>
          <p:nvPr/>
        </p:nvSpPr>
        <p:spPr>
          <a:xfrm>
            <a:off x="6712086" y="3169454"/>
            <a:ext cx="608364" cy="2498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F7E492-7DAA-4CA5-A072-E14AC04E82DC}"/>
              </a:ext>
            </a:extLst>
          </p:cNvPr>
          <p:cNvSpPr/>
          <p:nvPr/>
        </p:nvSpPr>
        <p:spPr>
          <a:xfrm>
            <a:off x="9582560" y="3223879"/>
            <a:ext cx="612030" cy="2386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3F7501-2518-4E49-8773-576933C3BF7A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507C4F-EAB8-4384-9D7F-47D9B5561AB0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1852979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기본 미션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80BD34-6033-45EF-98BF-C1D1C4CBB014}"/>
              </a:ext>
            </a:extLst>
          </p:cNvPr>
          <p:cNvSpPr txBox="1"/>
          <p:nvPr/>
        </p:nvSpPr>
        <p:spPr>
          <a:xfrm>
            <a:off x="197545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366C34-F166-4485-AAEE-CB544324FC69}"/>
              </a:ext>
            </a:extLst>
          </p:cNvPr>
          <p:cNvSpPr txBox="1"/>
          <p:nvPr/>
        </p:nvSpPr>
        <p:spPr>
          <a:xfrm>
            <a:off x="4023621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표지판 및 신호등 인식</a:t>
            </a:r>
            <a:r>
              <a:rPr lang="en-US" altLang="ko-KR" b="1" dirty="0"/>
              <a:t>(2D Object Detection)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F26BF-C821-46F5-BC0A-FCC1576CB9F2}"/>
              </a:ext>
            </a:extLst>
          </p:cNvPr>
          <p:cNvSpPr txBox="1"/>
          <p:nvPr/>
        </p:nvSpPr>
        <p:spPr>
          <a:xfrm>
            <a:off x="534731" y="1892481"/>
            <a:ext cx="11122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RGB </a:t>
            </a:r>
            <a:r>
              <a:rPr lang="ko-KR" altLang="en-US" dirty="0"/>
              <a:t>카메라로 수행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미션의 시작을 알리는 중요한 </a:t>
            </a:r>
            <a:r>
              <a:rPr lang="en-US" altLang="ko-KR" dirty="0"/>
              <a:t>Task</a:t>
            </a:r>
            <a:r>
              <a:rPr lang="ko-KR" altLang="en-US" dirty="0"/>
              <a:t>이므로 다른 물체감지를 제외하고 순전히 신호등과 표지판 검출만 수행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 Object Detection </a:t>
            </a:r>
            <a:r>
              <a:rPr lang="ko-KR" altLang="en-US" dirty="0"/>
              <a:t>문제로 높은 실시간성과 매우 높은 정확도를 갖는 딥러닝 모델이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표지판과 신호등이 인식되면 무엇을 의미하는지 </a:t>
            </a:r>
            <a:r>
              <a:rPr lang="en-US" altLang="ko-KR" dirty="0"/>
              <a:t>Classification</a:t>
            </a:r>
            <a:r>
              <a:rPr lang="ko-KR" altLang="en-US" dirty="0"/>
              <a:t>을 수행해야 하며</a:t>
            </a:r>
            <a:r>
              <a:rPr lang="en-US" altLang="ko-KR" dirty="0"/>
              <a:t>, </a:t>
            </a:r>
            <a:r>
              <a:rPr lang="ko-KR" altLang="en-US" dirty="0"/>
              <a:t>그 결과를 토대로 해당하는 미션 노드를 실행</a:t>
            </a:r>
            <a:endParaRPr lang="en-US" altLang="ko-KR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F1583FF-8C14-4404-864A-D3216C8857C5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B6230E8-6A79-4FAD-BE70-BBDFBAC4BF0D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  <p:pic>
        <p:nvPicPr>
          <p:cNvPr id="2" name="KakaoTalk_20220402_002247457">
            <a:hlinkClick r:id="" action="ppaction://media"/>
            <a:extLst>
              <a:ext uri="{FF2B5EF4-FFF2-40B4-BE49-F238E27FC236}">
                <a16:creationId xmlns:a16="http://schemas.microsoft.com/office/drawing/2014/main" id="{03394FEB-C33C-4998-A9D3-8FA75ACC3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420" y="4058407"/>
            <a:ext cx="4997286" cy="25888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13B335-8CCB-4CFA-90CA-1AA014B71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296" y="4058407"/>
            <a:ext cx="4997284" cy="259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0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기본 미션 알고리즘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DC21F7-2AF7-4D83-ACC1-AB37D238ACC2}"/>
              </a:ext>
            </a:extLst>
          </p:cNvPr>
          <p:cNvSpPr txBox="1"/>
          <p:nvPr/>
        </p:nvSpPr>
        <p:spPr>
          <a:xfrm>
            <a:off x="5090159" y="3197194"/>
            <a:ext cx="28111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판단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Decision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BA776C-1BAD-4187-B47B-602C58978D28}"/>
              </a:ext>
            </a:extLst>
          </p:cNvPr>
          <p:cNvSpPr txBox="1"/>
          <p:nvPr/>
        </p:nvSpPr>
        <p:spPr>
          <a:xfrm>
            <a:off x="921548" y="3061790"/>
            <a:ext cx="3117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인지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Recognition / Perception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80BD34-6033-45EF-98BF-C1D1C4CBB014}"/>
              </a:ext>
            </a:extLst>
          </p:cNvPr>
          <p:cNvSpPr txBox="1"/>
          <p:nvPr/>
        </p:nvSpPr>
        <p:spPr>
          <a:xfrm>
            <a:off x="197545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366C34-F166-4485-AAEE-CB544324FC69}"/>
              </a:ext>
            </a:extLst>
          </p:cNvPr>
          <p:cNvSpPr txBox="1"/>
          <p:nvPr/>
        </p:nvSpPr>
        <p:spPr>
          <a:xfrm>
            <a:off x="4023621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CD5F3-052E-4DB8-9348-6D102B32ACD6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물체 탐지</a:t>
            </a:r>
            <a:r>
              <a:rPr lang="en-US" altLang="ko-KR" b="1" dirty="0"/>
              <a:t>(3D Object Detection)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F26BF-C821-46F5-BC0A-FCC1576CB9F2}"/>
              </a:ext>
            </a:extLst>
          </p:cNvPr>
          <p:cNvSpPr txBox="1"/>
          <p:nvPr/>
        </p:nvSpPr>
        <p:spPr>
          <a:xfrm>
            <a:off x="534731" y="1892481"/>
            <a:ext cx="11122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Complex Yolo </a:t>
            </a:r>
            <a:r>
              <a:rPr lang="ko-KR" altLang="en-US" dirty="0"/>
              <a:t>계열의 모델을 이용한 </a:t>
            </a:r>
            <a:r>
              <a:rPr lang="en-US" altLang="ko-KR" dirty="0"/>
              <a:t>3D 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하나의 </a:t>
            </a:r>
            <a:r>
              <a:rPr lang="en-US" altLang="ko-KR" dirty="0"/>
              <a:t>RGB </a:t>
            </a:r>
            <a:r>
              <a:rPr lang="ko-KR" altLang="en-US" dirty="0"/>
              <a:t>카메라와 </a:t>
            </a:r>
            <a:r>
              <a:rPr lang="ko-KR" altLang="en-US" dirty="0" err="1"/>
              <a:t>벨로다인</a:t>
            </a:r>
            <a:r>
              <a:rPr lang="ko-KR" altLang="en-US" dirty="0"/>
              <a:t> </a:t>
            </a:r>
            <a:r>
              <a:rPr lang="en-US" altLang="ko-KR" dirty="0"/>
              <a:t>3D </a:t>
            </a:r>
            <a:r>
              <a:rPr lang="ko-KR" altLang="en-US" dirty="0" err="1"/>
              <a:t>라이다를</a:t>
            </a:r>
            <a:r>
              <a:rPr lang="ko-KR" altLang="en-US" dirty="0"/>
              <a:t> 이용하여 물체 탐지 및 </a:t>
            </a:r>
            <a:r>
              <a:rPr lang="en-US" altLang="ko-KR" dirty="0"/>
              <a:t>Bird Eyed View Map (BEV)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RGB </a:t>
            </a:r>
            <a:r>
              <a:rPr lang="ko-KR" altLang="en-US" dirty="0"/>
              <a:t>카메라의 차선인식 정보를 </a:t>
            </a:r>
            <a:r>
              <a:rPr lang="en-US" altLang="ko-KR" dirty="0"/>
              <a:t>BEV</a:t>
            </a:r>
            <a:r>
              <a:rPr lang="ko-KR" altLang="en-US" dirty="0"/>
              <a:t>에 통합하는 알고리즘 추가 연구</a:t>
            </a:r>
            <a:endParaRPr lang="en-US" altLang="ko-KR" dirty="0"/>
          </a:p>
        </p:txBody>
      </p:sp>
      <p:pic>
        <p:nvPicPr>
          <p:cNvPr id="2" name="2011_09_26_drive_0014_sync_both_2_sides">
            <a:hlinkClick r:id="" action="ppaction://media"/>
            <a:extLst>
              <a:ext uri="{FF2B5EF4-FFF2-40B4-BE49-F238E27FC236}">
                <a16:creationId xmlns:a16="http://schemas.microsoft.com/office/drawing/2014/main" id="{D7068B05-1F55-4A3F-B158-3C65AF83E8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15378" y="2975539"/>
            <a:ext cx="4596995" cy="371266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F57A14-8D17-4610-9A92-DFC7F18E9A64}"/>
              </a:ext>
            </a:extLst>
          </p:cNvPr>
          <p:cNvSpPr/>
          <p:nvPr/>
        </p:nvSpPr>
        <p:spPr>
          <a:xfrm>
            <a:off x="6915378" y="4428503"/>
            <a:ext cx="4596995" cy="2796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C6D3C6-354F-4B97-9C63-1A86691BE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36" y="2978991"/>
            <a:ext cx="5369223" cy="371038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4308F8A-6C53-4131-9002-DC4A023F8BE3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0FCF0-50F6-441D-8A81-A506DDE4BF8E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- </a:t>
            </a:r>
            <a:r>
              <a:rPr lang="ko-KR" altLang="en-US" sz="2000" dirty="0">
                <a:solidFill>
                  <a:srgbClr val="002060"/>
                </a:solidFill>
              </a:rPr>
              <a:t>알고리즘 </a:t>
            </a:r>
            <a:r>
              <a:rPr lang="en-US" altLang="ko-KR" sz="2000" dirty="0">
                <a:solidFill>
                  <a:srgbClr val="002060"/>
                </a:solidFill>
              </a:rPr>
              <a:t>-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제어방식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연구계획</a:t>
            </a:r>
          </a:p>
        </p:txBody>
      </p:sp>
    </p:spTree>
    <p:extLst>
      <p:ext uri="{BB962C8B-B14F-4D97-AF65-F5344CB8AC3E}">
        <p14:creationId xmlns:p14="http://schemas.microsoft.com/office/powerpoint/2010/main" val="41193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3447</TotalTime>
  <Words>3240</Words>
  <Application>Microsoft Office PowerPoint</Application>
  <PresentationFormat>와이드스크린</PresentationFormat>
  <Paragraphs>545</Paragraphs>
  <Slides>31</Slides>
  <Notes>31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KoPubWorld돋움체 Bold</vt:lpstr>
      <vt:lpstr>KoPubWorld돋움체 Light</vt:lpstr>
      <vt:lpstr>KoPubWorld돋움체 Medium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심기범(***7***126)</dc:creator>
  <cp:lastModifiedBy>윤준영(***6***150)</cp:lastModifiedBy>
  <cp:revision>232</cp:revision>
  <dcterms:created xsi:type="dcterms:W3CDTF">2021-05-28T06:52:53Z</dcterms:created>
  <dcterms:modified xsi:type="dcterms:W3CDTF">2022-12-21T12:31:46Z</dcterms:modified>
</cp:coreProperties>
</file>